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13" r:id="rId3"/>
  </p:sldMasterIdLst>
  <p:notesMasterIdLst>
    <p:notesMasterId r:id="rId57"/>
  </p:notesMasterIdLst>
  <p:handoutMasterIdLst>
    <p:handoutMasterId r:id="rId58"/>
  </p:handoutMasterIdLst>
  <p:sldIdLst>
    <p:sldId id="258" r:id="rId4"/>
    <p:sldId id="260" r:id="rId5"/>
    <p:sldId id="261" r:id="rId6"/>
    <p:sldId id="262" r:id="rId7"/>
    <p:sldId id="294" r:id="rId8"/>
    <p:sldId id="318" r:id="rId9"/>
    <p:sldId id="319" r:id="rId10"/>
    <p:sldId id="321" r:id="rId11"/>
    <p:sldId id="322" r:id="rId12"/>
    <p:sldId id="320" r:id="rId13"/>
    <p:sldId id="323" r:id="rId14"/>
    <p:sldId id="317" r:id="rId15"/>
    <p:sldId id="296" r:id="rId16"/>
    <p:sldId id="295" r:id="rId17"/>
    <p:sldId id="263" r:id="rId18"/>
    <p:sldId id="326" r:id="rId19"/>
    <p:sldId id="327" r:id="rId20"/>
    <p:sldId id="328" r:id="rId21"/>
    <p:sldId id="329" r:id="rId22"/>
    <p:sldId id="259" r:id="rId23"/>
    <p:sldId id="330" r:id="rId24"/>
    <p:sldId id="264" r:id="rId25"/>
    <p:sldId id="307" r:id="rId26"/>
    <p:sldId id="308" r:id="rId27"/>
    <p:sldId id="325" r:id="rId28"/>
    <p:sldId id="309" r:id="rId29"/>
    <p:sldId id="311" r:id="rId30"/>
    <p:sldId id="310" r:id="rId31"/>
    <p:sldId id="265" r:id="rId32"/>
    <p:sldId id="266" r:id="rId33"/>
    <p:sldId id="267" r:id="rId34"/>
    <p:sldId id="268" r:id="rId35"/>
    <p:sldId id="269" r:id="rId36"/>
    <p:sldId id="270" r:id="rId37"/>
    <p:sldId id="271" r:id="rId38"/>
    <p:sldId id="272" r:id="rId39"/>
    <p:sldId id="273" r:id="rId40"/>
    <p:sldId id="274" r:id="rId41"/>
    <p:sldId id="277" r:id="rId42"/>
    <p:sldId id="275" r:id="rId43"/>
    <p:sldId id="278" r:id="rId44"/>
    <p:sldId id="276" r:id="rId45"/>
    <p:sldId id="279" r:id="rId46"/>
    <p:sldId id="280" r:id="rId47"/>
    <p:sldId id="281" r:id="rId48"/>
    <p:sldId id="282" r:id="rId49"/>
    <p:sldId id="283" r:id="rId50"/>
    <p:sldId id="284" r:id="rId51"/>
    <p:sldId id="285" r:id="rId52"/>
    <p:sldId id="286" r:id="rId53"/>
    <p:sldId id="288" r:id="rId54"/>
    <p:sldId id="289" r:id="rId55"/>
    <p:sldId id="324" r:id="rId56"/>
  </p:sldIdLst>
  <p:sldSz cx="12192000" cy="6858000"/>
  <p:notesSz cx="6794500" cy="9931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88FAA083-5ECB-47F0-BE8D-CE4C29E310FD}">
          <p14:sldIdLst>
            <p14:sldId id="258"/>
            <p14:sldId id="260"/>
            <p14:sldId id="261"/>
            <p14:sldId id="262"/>
            <p14:sldId id="294"/>
            <p14:sldId id="318"/>
            <p14:sldId id="319"/>
            <p14:sldId id="321"/>
            <p14:sldId id="322"/>
            <p14:sldId id="320"/>
            <p14:sldId id="323"/>
            <p14:sldId id="317"/>
            <p14:sldId id="296"/>
            <p14:sldId id="295"/>
            <p14:sldId id="263"/>
            <p14:sldId id="326"/>
            <p14:sldId id="327"/>
            <p14:sldId id="328"/>
            <p14:sldId id="329"/>
            <p14:sldId id="259"/>
            <p14:sldId id="330"/>
            <p14:sldId id="264"/>
            <p14:sldId id="307"/>
            <p14:sldId id="308"/>
            <p14:sldId id="325"/>
            <p14:sldId id="309"/>
            <p14:sldId id="311"/>
            <p14:sldId id="310"/>
            <p14:sldId id="265"/>
            <p14:sldId id="266"/>
            <p14:sldId id="267"/>
            <p14:sldId id="268"/>
            <p14:sldId id="269"/>
            <p14:sldId id="270"/>
            <p14:sldId id="271"/>
            <p14:sldId id="272"/>
            <p14:sldId id="273"/>
            <p14:sldId id="274"/>
            <p14:sldId id="277"/>
            <p14:sldId id="275"/>
            <p14:sldId id="278"/>
            <p14:sldId id="276"/>
            <p14:sldId id="279"/>
            <p14:sldId id="280"/>
            <p14:sldId id="281"/>
            <p14:sldId id="282"/>
            <p14:sldId id="283"/>
            <p14:sldId id="284"/>
            <p14:sldId id="285"/>
            <p14:sldId id="286"/>
            <p14:sldId id="288"/>
            <p14:sldId id="289"/>
            <p14:sldId id="324"/>
          </p14:sldIdLst>
        </p14:section>
        <p14:section name="Standardsektion" id="{D87F640E-2D9E-4238-B7B5-926939FA6EE4}">
          <p14:sldIdLst/>
        </p14:section>
        <p14:section name="Standardsektion" id="{9E05FD78-B49B-4217-B5BF-F30A1019D9D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7CE84F3-28C3-443E-9E96-99CF82512B78}">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Mørkt layout 2 - Markering 5/Markerin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Mørkt layout 2 - Markering 1/Markerin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llemlayout 3 - Markerin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llemlayout 3 - Markerin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llemlayout 3 - Markerin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llemlayout 3 - Markerin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llemlayout 3 - Marker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ema til typografi 1 - Marker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yst layout 3 - Marker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ema til typografi 1 - Marker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 til typografi 2 - Marker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yst layout 2 - Markerin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yst layout 2 - Markerin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7CE84F3-28C3-443E-9E96-99CF82512B78}" styleName="Mørkt layout 1 - Markering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Mørkt layout 1 - Markerin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2" autoAdjust="0"/>
  </p:normalViewPr>
  <p:slideViewPr>
    <p:cSldViewPr snapToGrid="0" showGuides="1">
      <p:cViewPr varScale="1">
        <p:scale>
          <a:sx n="62" d="100"/>
          <a:sy n="62" d="100"/>
        </p:scale>
        <p:origin x="840" y="17"/>
      </p:cViewPr>
      <p:guideLst>
        <p:guide orient="horz" pos="2160"/>
        <p:guide pos="3840"/>
      </p:guideLst>
    </p:cSldViewPr>
  </p:slideViewPr>
  <p:notesTextViewPr>
    <p:cViewPr>
      <p:scale>
        <a:sx n="1" d="1"/>
        <a:sy n="1" d="1"/>
      </p:scale>
      <p:origin x="0" y="0"/>
    </p:cViewPr>
  </p:notesTextViewPr>
  <p:sorterViewPr>
    <p:cViewPr>
      <p:scale>
        <a:sx n="100" d="100"/>
        <a:sy n="100" d="100"/>
      </p:scale>
      <p:origin x="0" y="-22408"/>
    </p:cViewPr>
  </p:sorterViewPr>
  <p:notesViewPr>
    <p:cSldViewPr snapToGrid="0" showGuides="1">
      <p:cViewPr varScale="1">
        <p:scale>
          <a:sx n="84" d="100"/>
          <a:sy n="84" d="100"/>
        </p:scale>
        <p:origin x="381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filserver-01\homedir$\jrk\JRK\Bestyrelse\&#216;konomirapportering%20Bestyrelse\2020\&#197;rsrapport%2001.0.6.19%20til%2031.05.20\Data%20grundlag%20til%20Generalforsamling%202019-2020%20-%2012%20m&#229;neder%20-%20Final%20(n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server-01\homedir$\jrk\JRK\Bestyrelse\&#216;konomirapportering%20Bestyrelse\2020\&#197;rsrapport%2001.0.6.19%20til%2031.05.20\Data%20grundlag%20til%20Generalforsamling%202019-2020%20-%2012%20m&#229;neder%20-%20Final%20(n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lserver-01\homedir$\jrk\JRK\Bestyrelse\&#216;konomirapportering%20Bestyrelse\2020\&#197;rsrapport%2001.0.6.19%20til%2031.05.20\Data%20grundlag%20til%20Generalforsamling%202019-2020%20-%2012%20m&#229;neder%20-%20Final%20(ny).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filserver-01\homedir$\jrk\Jet\Rapporter\Bestyrelsesrapport%202020-2021%20-%20FSR%20-%20danske%20revisorer%20-%20LS%20R&#229;blance%20-%202508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filserver-01\homedir$\jrk\Jet\Rapporter\Bestyrelsesrapport%202020-2021%20-%20FSR%20-%20danske%20revisorer%20-%20LS%20R&#229;blance%20-%2025082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filserver-01\homedir$\jrk\JRK\Bestyrelse\&#216;konomirapportering%20Bestyrelse\2020\&#197;rsrapport%2001.0.6.19%20til%2031.05.20\Data%20grundlag%20til%20Generalforsamling%202019-2020%20-%2012%20m&#229;neder%20-%20Final%20(ny).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filserver-01\homedir$\jrk\JRK\Bestyrelse\&#216;konomirapportering%20Bestyrelse\2020\&#197;rsrapport%2001.0.6.19%20til%2031.05.20\Data%20grundlag%20til%20Generalforsamling%202019-2020%20-%2012%20m&#229;neder%20-%20Fina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plotArea>
      <c:layout/>
      <c:lineChart>
        <c:grouping val="standard"/>
        <c:varyColors val="0"/>
        <c:ser>
          <c:idx val="0"/>
          <c:order val="0"/>
          <c:tx>
            <c:strRef>
              <c:f>Medlemsudvikling!$V$3</c:f>
              <c:strCache>
                <c:ptCount val="1"/>
                <c:pt idx="0">
                  <c:v>Medlemsvirksomheder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Medlemsudvikling!$U$4:$U$12</c:f>
              <c:strCache>
                <c:ptCount val="9"/>
                <c:pt idx="0">
                  <c:v>2012</c:v>
                </c:pt>
                <c:pt idx="1">
                  <c:v>2013</c:v>
                </c:pt>
                <c:pt idx="2">
                  <c:v>2014</c:v>
                </c:pt>
                <c:pt idx="3">
                  <c:v>2015</c:v>
                </c:pt>
                <c:pt idx="4">
                  <c:v>2016</c:v>
                </c:pt>
                <c:pt idx="5">
                  <c:v>2017</c:v>
                </c:pt>
                <c:pt idx="6">
                  <c:v>2018</c:v>
                </c:pt>
                <c:pt idx="7">
                  <c:v>2019 - 5 mdr.</c:v>
                </c:pt>
                <c:pt idx="8">
                  <c:v>2019/20</c:v>
                </c:pt>
              </c:strCache>
            </c:strRef>
          </c:cat>
          <c:val>
            <c:numRef>
              <c:f>Medlemsudvikling!$V$4:$V$12</c:f>
              <c:numCache>
                <c:formatCode>General</c:formatCode>
                <c:ptCount val="9"/>
                <c:pt idx="0">
                  <c:v>913</c:v>
                </c:pt>
                <c:pt idx="1">
                  <c:v>702</c:v>
                </c:pt>
                <c:pt idx="2">
                  <c:v>671</c:v>
                </c:pt>
                <c:pt idx="3">
                  <c:v>640</c:v>
                </c:pt>
                <c:pt idx="4">
                  <c:v>594</c:v>
                </c:pt>
                <c:pt idx="5">
                  <c:v>570</c:v>
                </c:pt>
                <c:pt idx="6">
                  <c:v>556</c:v>
                </c:pt>
                <c:pt idx="7">
                  <c:v>556</c:v>
                </c:pt>
                <c:pt idx="8">
                  <c:v>541</c:v>
                </c:pt>
              </c:numCache>
            </c:numRef>
          </c:val>
          <c:smooth val="0"/>
          <c:extLst>
            <c:ext xmlns:c16="http://schemas.microsoft.com/office/drawing/2014/chart" uri="{C3380CC4-5D6E-409C-BE32-E72D297353CC}">
              <c16:uniqueId val="{00000000-EB21-49FE-891B-9AEA6C11620C}"/>
            </c:ext>
          </c:extLst>
        </c:ser>
        <c:dLbls>
          <c:dLblPos val="ctr"/>
          <c:showLegendKey val="0"/>
          <c:showVal val="1"/>
          <c:showCatName val="0"/>
          <c:showSerName val="0"/>
          <c:showPercent val="0"/>
          <c:showBubbleSize val="0"/>
        </c:dLbls>
        <c:marker val="1"/>
        <c:smooth val="0"/>
        <c:axId val="613506896"/>
        <c:axId val="613510424"/>
      </c:lineChart>
      <c:catAx>
        <c:axId val="6135068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a-DK"/>
          </a:p>
        </c:txPr>
        <c:crossAx val="613510424"/>
        <c:crosses val="autoZero"/>
        <c:auto val="1"/>
        <c:lblAlgn val="ctr"/>
        <c:lblOffset val="100"/>
        <c:noMultiLvlLbl val="0"/>
      </c:catAx>
      <c:valAx>
        <c:axId val="6135104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1350689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plotArea>
      <c:layout/>
      <c:lineChart>
        <c:grouping val="standard"/>
        <c:varyColors val="0"/>
        <c:ser>
          <c:idx val="0"/>
          <c:order val="0"/>
          <c:tx>
            <c:strRef>
              <c:f>Medlemsudvikling!$Q$3</c:f>
              <c:strCache>
                <c:ptCount val="1"/>
                <c:pt idx="0">
                  <c:v>Personlige medlemmer, FSR</c:v>
                </c:pt>
              </c:strCache>
            </c:strRef>
          </c:tx>
          <c:spPr>
            <a:ln w="31750" cap="rnd">
              <a:solidFill>
                <a:schemeClr val="accent1"/>
              </a:solidFill>
              <a:round/>
            </a:ln>
            <a:effectLst/>
          </c:spPr>
          <c:marker>
            <c:symbol val="circle"/>
            <c:size val="17"/>
            <c:spPr>
              <a:solidFill>
                <a:schemeClr val="accent1"/>
              </a:solidFill>
              <a:ln w="92075">
                <a:solidFill>
                  <a:schemeClr val="accent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Medlemsudvikling!$P$4:$P$12</c:f>
              <c:strCache>
                <c:ptCount val="9"/>
                <c:pt idx="0">
                  <c:v>2012</c:v>
                </c:pt>
                <c:pt idx="1">
                  <c:v>2013</c:v>
                </c:pt>
                <c:pt idx="2">
                  <c:v>2014</c:v>
                </c:pt>
                <c:pt idx="3">
                  <c:v>2015</c:v>
                </c:pt>
                <c:pt idx="4">
                  <c:v>2016</c:v>
                </c:pt>
                <c:pt idx="5">
                  <c:v>2017</c:v>
                </c:pt>
                <c:pt idx="6">
                  <c:v>2018</c:v>
                </c:pt>
                <c:pt idx="7">
                  <c:v>2019 - 5 mdr.</c:v>
                </c:pt>
                <c:pt idx="8">
                  <c:v>2019/20</c:v>
                </c:pt>
              </c:strCache>
            </c:strRef>
          </c:cat>
          <c:val>
            <c:numRef>
              <c:f>Medlemsudvikling!$Q$4:$Q$12</c:f>
              <c:numCache>
                <c:formatCode>0</c:formatCode>
                <c:ptCount val="9"/>
                <c:pt idx="0">
                  <c:v>6052</c:v>
                </c:pt>
                <c:pt idx="1">
                  <c:v>5495</c:v>
                </c:pt>
                <c:pt idx="2">
                  <c:v>5266</c:v>
                </c:pt>
                <c:pt idx="3">
                  <c:v>5009</c:v>
                </c:pt>
                <c:pt idx="4">
                  <c:v>4949</c:v>
                </c:pt>
                <c:pt idx="5">
                  <c:v>4983</c:v>
                </c:pt>
                <c:pt idx="6">
                  <c:v>4856</c:v>
                </c:pt>
                <c:pt idx="7" formatCode="General">
                  <c:v>4963</c:v>
                </c:pt>
                <c:pt idx="8" formatCode="General">
                  <c:v>4878</c:v>
                </c:pt>
              </c:numCache>
            </c:numRef>
          </c:val>
          <c:smooth val="0"/>
          <c:extLst>
            <c:ext xmlns:c16="http://schemas.microsoft.com/office/drawing/2014/chart" uri="{C3380CC4-5D6E-409C-BE32-E72D297353CC}">
              <c16:uniqueId val="{00000000-EB21-49FE-891B-9AEA6C11620C}"/>
            </c:ext>
          </c:extLst>
        </c:ser>
        <c:dLbls>
          <c:dLblPos val="ctr"/>
          <c:showLegendKey val="0"/>
          <c:showVal val="1"/>
          <c:showCatName val="0"/>
          <c:showSerName val="0"/>
          <c:showPercent val="0"/>
          <c:showBubbleSize val="0"/>
        </c:dLbls>
        <c:marker val="1"/>
        <c:smooth val="0"/>
        <c:axId val="602605400"/>
        <c:axId val="602604224"/>
      </c:lineChart>
      <c:catAx>
        <c:axId val="6026054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a-DK"/>
          </a:p>
        </c:txPr>
        <c:crossAx val="602604224"/>
        <c:crosses val="autoZero"/>
        <c:auto val="1"/>
        <c:lblAlgn val="ctr"/>
        <c:lblOffset val="100"/>
        <c:noMultiLvlLbl val="0"/>
      </c:catAx>
      <c:valAx>
        <c:axId val="602604224"/>
        <c:scaling>
          <c:orientation val="minMax"/>
          <c:min val="45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602605400"/>
        <c:crosses val="autoZero"/>
        <c:crossBetween val="between"/>
        <c:minorUnit val="300"/>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Godkendte revisorer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plotArea>
      <c:layout/>
      <c:lineChart>
        <c:grouping val="standard"/>
        <c:varyColors val="0"/>
        <c:ser>
          <c:idx val="0"/>
          <c:order val="0"/>
          <c:tx>
            <c:strRef>
              <c:f>Medlemsudvikling!$B$3</c:f>
              <c:strCache>
                <c:ptCount val="1"/>
                <c:pt idx="0">
                  <c:v>Medlemmer</c:v>
                </c:pt>
              </c:strCache>
            </c:strRef>
          </c:tx>
          <c:spPr>
            <a:ln w="31750" cap="rnd">
              <a:solidFill>
                <a:schemeClr val="accent6">
                  <a:tint val="77000"/>
                </a:schemeClr>
              </a:solidFill>
              <a:round/>
            </a:ln>
            <a:effectLst/>
          </c:spPr>
          <c:marker>
            <c:symbol val="circle"/>
            <c:size val="22"/>
            <c:spPr>
              <a:solidFill>
                <a:schemeClr val="accent6">
                  <a:tint val="77000"/>
                </a:schemeClr>
              </a:solidFill>
              <a:ln>
                <a:no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Medlemsudvikling!$A$4:$A$12</c:f>
              <c:strCache>
                <c:ptCount val="9"/>
                <c:pt idx="0">
                  <c:v>2012</c:v>
                </c:pt>
                <c:pt idx="1">
                  <c:v>2013</c:v>
                </c:pt>
                <c:pt idx="2">
                  <c:v>2014</c:v>
                </c:pt>
                <c:pt idx="3">
                  <c:v>2015</c:v>
                </c:pt>
                <c:pt idx="4">
                  <c:v>2016</c:v>
                </c:pt>
                <c:pt idx="5">
                  <c:v>2017</c:v>
                </c:pt>
                <c:pt idx="6">
                  <c:v>2018</c:v>
                </c:pt>
                <c:pt idx="7">
                  <c:v>2019 - 5 mdr.</c:v>
                </c:pt>
                <c:pt idx="8">
                  <c:v>2019/20</c:v>
                </c:pt>
              </c:strCache>
            </c:strRef>
          </c:cat>
          <c:val>
            <c:numRef>
              <c:f>Medlemsudvikling!$B$4:$B$12</c:f>
              <c:numCache>
                <c:formatCode>General</c:formatCode>
                <c:ptCount val="9"/>
                <c:pt idx="0">
                  <c:v>3388</c:v>
                </c:pt>
                <c:pt idx="1">
                  <c:v>3227</c:v>
                </c:pt>
                <c:pt idx="2">
                  <c:v>3112</c:v>
                </c:pt>
                <c:pt idx="3">
                  <c:v>3002</c:v>
                </c:pt>
                <c:pt idx="4">
                  <c:v>2907</c:v>
                </c:pt>
                <c:pt idx="5">
                  <c:v>2845</c:v>
                </c:pt>
                <c:pt idx="6">
                  <c:v>2783</c:v>
                </c:pt>
                <c:pt idx="7">
                  <c:v>2775</c:v>
                </c:pt>
                <c:pt idx="8">
                  <c:v>2707</c:v>
                </c:pt>
              </c:numCache>
            </c:numRef>
          </c:val>
          <c:smooth val="0"/>
          <c:extLst>
            <c:ext xmlns:c16="http://schemas.microsoft.com/office/drawing/2014/chart" uri="{C3380CC4-5D6E-409C-BE32-E72D297353CC}">
              <c16:uniqueId val="{00000000-6243-4A38-A968-8E6ACE676A9D}"/>
            </c:ext>
          </c:extLst>
        </c:ser>
        <c:ser>
          <c:idx val="1"/>
          <c:order val="1"/>
          <c:tx>
            <c:strRef>
              <c:f>Medlemsudvikling!$C$3</c:f>
              <c:strCache>
                <c:ptCount val="1"/>
                <c:pt idx="0">
                  <c:v>"Revi.Reg."</c:v>
                </c:pt>
              </c:strCache>
            </c:strRef>
          </c:tx>
          <c:spPr>
            <a:ln w="31750" cap="rnd">
              <a:solidFill>
                <a:schemeClr val="accent6">
                  <a:shade val="76000"/>
                </a:schemeClr>
              </a:solidFill>
              <a:round/>
            </a:ln>
            <a:effectLst/>
          </c:spPr>
          <c:marker>
            <c:symbol val="circle"/>
            <c:size val="21"/>
            <c:spPr>
              <a:solidFill>
                <a:schemeClr val="accent6">
                  <a:shade val="76000"/>
                </a:schemeClr>
              </a:solidFill>
              <a:ln>
                <a:noFill/>
              </a:ln>
              <a:effectLst/>
            </c:spPr>
          </c:marker>
          <c:dPt>
            <c:idx val="6"/>
            <c:marker>
              <c:symbol val="circle"/>
              <c:size val="21"/>
              <c:spPr>
                <a:solidFill>
                  <a:schemeClr val="accent6">
                    <a:shade val="76000"/>
                  </a:schemeClr>
                </a:solidFill>
                <a:ln>
                  <a:noFill/>
                </a:ln>
                <a:effectLst/>
              </c:spPr>
            </c:marker>
            <c:bubble3D val="0"/>
            <c:extLst>
              <c:ext xmlns:c16="http://schemas.microsoft.com/office/drawing/2014/chart" uri="{C3380CC4-5D6E-409C-BE32-E72D297353CC}">
                <c16:uniqueId val="{00000000-1F6E-4722-BF2F-0865B6AD3E0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Medlemsudvikling!$A$4:$A$12</c:f>
              <c:strCache>
                <c:ptCount val="9"/>
                <c:pt idx="0">
                  <c:v>2012</c:v>
                </c:pt>
                <c:pt idx="1">
                  <c:v>2013</c:v>
                </c:pt>
                <c:pt idx="2">
                  <c:v>2014</c:v>
                </c:pt>
                <c:pt idx="3">
                  <c:v>2015</c:v>
                </c:pt>
                <c:pt idx="4">
                  <c:v>2016</c:v>
                </c:pt>
                <c:pt idx="5">
                  <c:v>2017</c:v>
                </c:pt>
                <c:pt idx="6">
                  <c:v>2018</c:v>
                </c:pt>
                <c:pt idx="7">
                  <c:v>2019 - 5 mdr.</c:v>
                </c:pt>
                <c:pt idx="8">
                  <c:v>2019/20</c:v>
                </c:pt>
              </c:strCache>
            </c:strRef>
          </c:cat>
          <c:val>
            <c:numRef>
              <c:f>Medlemsudvikling!$C$4:$C$12</c:f>
              <c:numCache>
                <c:formatCode>General</c:formatCode>
                <c:ptCount val="9"/>
                <c:pt idx="0">
                  <c:v>4300</c:v>
                </c:pt>
                <c:pt idx="1">
                  <c:v>4210</c:v>
                </c:pt>
                <c:pt idx="2">
                  <c:v>3910</c:v>
                </c:pt>
                <c:pt idx="3">
                  <c:v>3630</c:v>
                </c:pt>
                <c:pt idx="4">
                  <c:v>3467</c:v>
                </c:pt>
                <c:pt idx="5">
                  <c:v>3387</c:v>
                </c:pt>
                <c:pt idx="6">
                  <c:v>3303</c:v>
                </c:pt>
                <c:pt idx="7">
                  <c:v>3263</c:v>
                </c:pt>
                <c:pt idx="8">
                  <c:v>3209</c:v>
                </c:pt>
              </c:numCache>
            </c:numRef>
          </c:val>
          <c:smooth val="0"/>
          <c:extLst>
            <c:ext xmlns:c16="http://schemas.microsoft.com/office/drawing/2014/chart" uri="{C3380CC4-5D6E-409C-BE32-E72D297353CC}">
              <c16:uniqueId val="{00000001-6243-4A38-A968-8E6ACE676A9D}"/>
            </c:ext>
          </c:extLst>
        </c:ser>
        <c:dLbls>
          <c:dLblPos val="ctr"/>
          <c:showLegendKey val="0"/>
          <c:showVal val="1"/>
          <c:showCatName val="0"/>
          <c:showSerName val="0"/>
          <c:showPercent val="0"/>
          <c:showBubbleSize val="0"/>
        </c:dLbls>
        <c:marker val="1"/>
        <c:smooth val="0"/>
        <c:axId val="694240104"/>
        <c:axId val="694233440"/>
      </c:lineChart>
      <c:catAx>
        <c:axId val="6942401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a-DK"/>
          </a:p>
        </c:txPr>
        <c:crossAx val="694233440"/>
        <c:crosses val="autoZero"/>
        <c:auto val="1"/>
        <c:lblAlgn val="ctr"/>
        <c:lblOffset val="100"/>
        <c:noMultiLvlLbl val="0"/>
      </c:catAx>
      <c:valAx>
        <c:axId val="694233440"/>
        <c:scaling>
          <c:orientation val="minMax"/>
          <c:min val="20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942401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err="1">
                <a:solidFill>
                  <a:schemeClr val="tx1">
                    <a:lumMod val="65000"/>
                    <a:lumOff val="35000"/>
                  </a:schemeClr>
                </a:solidFill>
              </a:rPr>
              <a:t>Omsætningsfordeling</a:t>
            </a:r>
            <a:r>
              <a:rPr lang="en-US" b="1" baseline="0" dirty="0">
                <a:solidFill>
                  <a:schemeClr val="tx1">
                    <a:lumMod val="65000"/>
                    <a:lumOff val="35000"/>
                  </a:schemeClr>
                </a:solidFill>
              </a:rPr>
              <a:t> (t.kr.)</a:t>
            </a:r>
          </a:p>
          <a:p>
            <a:pPr>
              <a:defRPr b="1"/>
            </a:pPr>
            <a:r>
              <a:rPr lang="en-US" b="1" baseline="0" dirty="0">
                <a:solidFill>
                  <a:schemeClr val="tx1">
                    <a:lumMod val="65000"/>
                    <a:lumOff val="35000"/>
                  </a:schemeClr>
                </a:solidFill>
              </a:rPr>
              <a:t>1/6-2019 - 31/5-2020</a:t>
            </a:r>
            <a:endParaRPr lang="en-US" b="1" dirty="0">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Omsætningsstruktur!$L$17</c:f>
              <c:strCache>
                <c:ptCount val="1"/>
                <c:pt idx="0">
                  <c:v>ÅTD</c:v>
                </c:pt>
              </c:strCache>
            </c:strRef>
          </c:tx>
          <c:spPr>
            <a:solidFill>
              <a:schemeClr val="accent1"/>
            </a:solidFill>
            <a:ln>
              <a:noFill/>
            </a:ln>
            <a:effectLst/>
          </c:spPr>
          <c:invertIfNegative val="0"/>
          <c:dLbls>
            <c:dLbl>
              <c:idx val="1"/>
              <c:layout>
                <c:manualLayout>
                  <c:x val="-7.952282962682600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16-48F7-B279-25EE030F9C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Omsætningsstruktur!$K$19:$K$21</c:f>
              <c:strCache>
                <c:ptCount val="3"/>
                <c:pt idx="0">
                  <c:v>Medlemskontingenter</c:v>
                </c:pt>
                <c:pt idx="1">
                  <c:v>Nettoomsætning fra kommercielle aktiviteter</c:v>
                </c:pt>
                <c:pt idx="2">
                  <c:v>Anden nettoomsætning</c:v>
                </c:pt>
              </c:strCache>
            </c:strRef>
          </c:cat>
          <c:val>
            <c:numRef>
              <c:f>Omsætningsstruktur!$L$19:$L$21</c:f>
              <c:numCache>
                <c:formatCode>_ * #,##0_ ;_ * \-#,##0_ ;_ * "-"??_ ;_ @_ </c:formatCode>
                <c:ptCount val="3"/>
                <c:pt idx="0">
                  <c:v>25341</c:v>
                </c:pt>
                <c:pt idx="1">
                  <c:v>51303</c:v>
                </c:pt>
                <c:pt idx="2">
                  <c:v>1055</c:v>
                </c:pt>
              </c:numCache>
            </c:numRef>
          </c:val>
          <c:extLst>
            <c:ext xmlns:c16="http://schemas.microsoft.com/office/drawing/2014/chart" uri="{C3380CC4-5D6E-409C-BE32-E72D297353CC}">
              <c16:uniqueId val="{00000001-6616-48F7-B279-25EE030F9C13}"/>
            </c:ext>
          </c:extLst>
        </c:ser>
        <c:ser>
          <c:idx val="1"/>
          <c:order val="1"/>
          <c:tx>
            <c:strRef>
              <c:f>Omsætningsstruktur!#REF!</c:f>
              <c:strCache>
                <c:ptCount val="1"/>
                <c:pt idx="0">
                  <c:v>#REF!</c:v>
                </c:pt>
              </c:strCache>
            </c:strRef>
          </c:tx>
          <c:spPr>
            <a:solidFill>
              <a:schemeClr val="accent2"/>
            </a:solidFill>
            <a:ln>
              <a:noFill/>
            </a:ln>
            <a:effectLst/>
          </c:spPr>
          <c:invertIfNegative val="0"/>
          <c:dLbls>
            <c:delete val="1"/>
          </c:dLbls>
          <c:cat>
            <c:strRef>
              <c:f>Omsætningsstruktur!$K$19:$K$21</c:f>
              <c:strCache>
                <c:ptCount val="3"/>
                <c:pt idx="0">
                  <c:v>Medlemskontingenter</c:v>
                </c:pt>
                <c:pt idx="1">
                  <c:v>Nettoomsætning fra kommercielle aktiviteter</c:v>
                </c:pt>
                <c:pt idx="2">
                  <c:v>Anden nettoomsætning</c:v>
                </c:pt>
              </c:strCache>
            </c:strRef>
          </c:cat>
          <c:val>
            <c:numRef>
              <c:f>Omsætningsstruktur!#REF!</c:f>
              <c:numCache>
                <c:formatCode>General</c:formatCode>
                <c:ptCount val="1"/>
                <c:pt idx="0">
                  <c:v>1</c:v>
                </c:pt>
              </c:numCache>
            </c:numRef>
          </c:val>
          <c:extLst>
            <c:ext xmlns:c16="http://schemas.microsoft.com/office/drawing/2014/chart" uri="{C3380CC4-5D6E-409C-BE32-E72D297353CC}">
              <c16:uniqueId val="{00000002-6616-48F7-B279-25EE030F9C13}"/>
            </c:ext>
          </c:extLst>
        </c:ser>
        <c:ser>
          <c:idx val="2"/>
          <c:order val="2"/>
          <c:tx>
            <c:strRef>
              <c:f>Omsætningsstruktur!$M$17</c:f>
              <c:strCache>
                <c:ptCount val="1"/>
                <c:pt idx="0">
                  <c:v>SÅTD </c:v>
                </c:pt>
              </c:strCache>
            </c:strRef>
          </c:tx>
          <c:spPr>
            <a:solidFill>
              <a:schemeClr val="accent3"/>
            </a:solidFill>
            <a:ln>
              <a:noFill/>
            </a:ln>
            <a:effectLst/>
          </c:spPr>
          <c:invertIfNegative val="0"/>
          <c:dLbls>
            <c:dLbl>
              <c:idx val="0"/>
              <c:layout>
                <c:manualLayout>
                  <c:x val="-2.6507609875608346E-3"/>
                  <c:y val="-6.669618433850550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16-48F7-B279-25EE030F9C13}"/>
                </c:ext>
              </c:extLst>
            </c:dLbl>
            <c:dLbl>
              <c:idx val="1"/>
              <c:layout>
                <c:manualLayout>
                  <c:x val="-2.650760987560834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16-48F7-B279-25EE030F9C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Omsætningsstruktur!$K$19:$K$21</c:f>
              <c:strCache>
                <c:ptCount val="3"/>
                <c:pt idx="0">
                  <c:v>Medlemskontingenter</c:v>
                </c:pt>
                <c:pt idx="1">
                  <c:v>Nettoomsætning fra kommercielle aktiviteter</c:v>
                </c:pt>
                <c:pt idx="2">
                  <c:v>Anden nettoomsætning</c:v>
                </c:pt>
              </c:strCache>
            </c:strRef>
          </c:cat>
          <c:val>
            <c:numRef>
              <c:f>Omsætningsstruktur!$M$19:$M$21</c:f>
              <c:numCache>
                <c:formatCode>_ * #,##0_ ;_ * \-#,##0_ ;_ * "-"??_ ;_ @_ </c:formatCode>
                <c:ptCount val="3"/>
                <c:pt idx="0">
                  <c:v>25852</c:v>
                </c:pt>
                <c:pt idx="1">
                  <c:v>56616</c:v>
                </c:pt>
                <c:pt idx="2">
                  <c:v>1525</c:v>
                </c:pt>
              </c:numCache>
            </c:numRef>
          </c:val>
          <c:extLst>
            <c:ext xmlns:c16="http://schemas.microsoft.com/office/drawing/2014/chart" uri="{C3380CC4-5D6E-409C-BE32-E72D297353CC}">
              <c16:uniqueId val="{00000005-6616-48F7-B279-25EE030F9C13}"/>
            </c:ext>
          </c:extLst>
        </c:ser>
        <c:dLbls>
          <c:dLblPos val="outEnd"/>
          <c:showLegendKey val="0"/>
          <c:showVal val="1"/>
          <c:showCatName val="0"/>
          <c:showSerName val="0"/>
          <c:showPercent val="0"/>
          <c:showBubbleSize val="0"/>
        </c:dLbls>
        <c:gapWidth val="219"/>
        <c:overlap val="-27"/>
        <c:axId val="419787128"/>
        <c:axId val="419789088"/>
      </c:barChart>
      <c:catAx>
        <c:axId val="41978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a-DK"/>
          </a:p>
        </c:txPr>
        <c:crossAx val="419789088"/>
        <c:crosses val="autoZero"/>
        <c:auto val="1"/>
        <c:lblAlgn val="ctr"/>
        <c:lblOffset val="100"/>
        <c:noMultiLvlLbl val="0"/>
      </c:catAx>
      <c:valAx>
        <c:axId val="419789088"/>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a-DK"/>
          </a:p>
        </c:txPr>
        <c:crossAx val="419787128"/>
        <c:crosses val="autoZero"/>
        <c:crossBetween val="between"/>
        <c:majorUnit val="4000"/>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cap="all" spc="0" baseline="0">
                <a:solidFill>
                  <a:sysClr val="windowText" lastClr="000000">
                    <a:lumMod val="65000"/>
                    <a:lumOff val="35000"/>
                  </a:sysClr>
                </a:solidFill>
                <a:latin typeface="+mn-lt"/>
                <a:ea typeface="+mn-ea"/>
                <a:cs typeface="+mn-cs"/>
              </a:defRPr>
            </a:pPr>
            <a:r>
              <a:rPr lang="en-US" sz="1400" b="1" i="0" u="none" strike="noStrike" kern="1200" cap="none" spc="0" baseline="0">
                <a:solidFill>
                  <a:schemeClr val="tx1">
                    <a:lumMod val="65000"/>
                    <a:lumOff val="35000"/>
                  </a:schemeClr>
                </a:solidFill>
                <a:latin typeface="+mn-lt"/>
                <a:ea typeface="+mn-ea"/>
                <a:cs typeface="+mn-cs"/>
              </a:rPr>
              <a:t>Omsætningsstruktur </a:t>
            </a:r>
          </a:p>
          <a:p>
            <a:pPr algn="ctr" rtl="0">
              <a:defRPr lang="en-US" sz="1400" b="1" i="0" u="none" strike="noStrike" kern="1200" cap="all" spc="0" baseline="0">
                <a:solidFill>
                  <a:sysClr val="windowText" lastClr="000000">
                    <a:lumMod val="65000"/>
                    <a:lumOff val="35000"/>
                  </a:sysClr>
                </a:solidFill>
                <a:latin typeface="+mn-lt"/>
                <a:ea typeface="+mn-ea"/>
                <a:cs typeface="+mn-cs"/>
              </a:defRPr>
            </a:pPr>
            <a:r>
              <a:rPr lang="en-US" sz="1400" b="1" i="0" baseline="0">
                <a:solidFill>
                  <a:schemeClr val="tx1">
                    <a:lumMod val="65000"/>
                    <a:lumOff val="35000"/>
                  </a:schemeClr>
                </a:solidFill>
                <a:effectLst/>
              </a:rPr>
              <a:t>1/6-2019 - 31/5-2020</a:t>
            </a:r>
            <a:endParaRPr lang="da-DK" sz="1400">
              <a:solidFill>
                <a:schemeClr val="tx1">
                  <a:lumMod val="65000"/>
                  <a:lumOff val="35000"/>
                </a:schemeClr>
              </a:solidFill>
              <a:effectLst/>
            </a:endParaRP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891697748307794E-2"/>
          <c:y val="0.27233351012470597"/>
          <c:w val="0.81067274485426166"/>
          <c:h val="0.71277684848979372"/>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6C3-4568-A4E6-F673FE2B793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6C3-4568-A4E6-F673FE2B793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6C3-4568-A4E6-F673FE2B7939}"/>
              </c:ext>
            </c:extLst>
          </c:dPt>
          <c:dLbls>
            <c:dLbl>
              <c:idx val="0"/>
              <c:layout>
                <c:manualLayout>
                  <c:x val="-0.18086700819580487"/>
                  <c:y val="0.1073593073593072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32814032652809494"/>
                      <c:h val="0.13683962231993729"/>
                    </c:manualLayout>
                  </c15:layout>
                </c:ext>
                <c:ext xmlns:c16="http://schemas.microsoft.com/office/drawing/2014/chart" uri="{C3380CC4-5D6E-409C-BE32-E72D297353CC}">
                  <c16:uniqueId val="{00000001-76C3-4568-A4E6-F673FE2B7939}"/>
                </c:ext>
              </c:extLst>
            </c:dLbl>
            <c:dLbl>
              <c:idx val="1"/>
              <c:layout>
                <c:manualLayout>
                  <c:x val="0.11061288104536822"/>
                  <c:y val="-0.15778937906734261"/>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ysClr val="windowText" lastClr="000000"/>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64113617483755869"/>
                      <c:h val="0.15246766881412552"/>
                    </c:manualLayout>
                  </c15:layout>
                </c:ext>
                <c:ext xmlns:c16="http://schemas.microsoft.com/office/drawing/2014/chart" uri="{C3380CC4-5D6E-409C-BE32-E72D297353CC}">
                  <c16:uniqueId val="{00000003-76C3-4568-A4E6-F673FE2B7939}"/>
                </c:ext>
              </c:extLst>
            </c:dLbl>
            <c:dLbl>
              <c:idx val="2"/>
              <c:layout>
                <c:manualLayout>
                  <c:x val="4.4843059883257333E-2"/>
                  <c:y val="-2.7705749110128356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ysClr val="windowText" lastClr="000000"/>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797011357181681"/>
                      <c:h val="0.13097835497835497"/>
                    </c:manualLayout>
                  </c15:layout>
                </c:ext>
                <c:ext xmlns:c16="http://schemas.microsoft.com/office/drawing/2014/chart" uri="{C3380CC4-5D6E-409C-BE32-E72D297353CC}">
                  <c16:uniqueId val="{00000005-76C3-4568-A4E6-F673FE2B793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Omsætningsstruktur!$K$19:$K$21</c:f>
              <c:strCache>
                <c:ptCount val="3"/>
                <c:pt idx="0">
                  <c:v>Medlemskontingenter</c:v>
                </c:pt>
                <c:pt idx="1">
                  <c:v>Nettoomsætning fra kommercielle aktiviteter</c:v>
                </c:pt>
                <c:pt idx="2">
                  <c:v>Anden nettoomsætning</c:v>
                </c:pt>
              </c:strCache>
            </c:strRef>
          </c:cat>
          <c:val>
            <c:numRef>
              <c:f>Omsætningsstruktur!$L$19:$L$21</c:f>
              <c:numCache>
                <c:formatCode>_ * #,##0_ ;_ * \-#,##0_ ;_ * "-"??_ ;_ @_ </c:formatCode>
                <c:ptCount val="3"/>
                <c:pt idx="0">
                  <c:v>25341</c:v>
                </c:pt>
                <c:pt idx="1">
                  <c:v>51303</c:v>
                </c:pt>
                <c:pt idx="2">
                  <c:v>1055</c:v>
                </c:pt>
              </c:numCache>
            </c:numRef>
          </c:val>
          <c:extLst>
            <c:ext xmlns:c16="http://schemas.microsoft.com/office/drawing/2014/chart" uri="{C3380CC4-5D6E-409C-BE32-E72D297353CC}">
              <c16:uniqueId val="{00000006-76C3-4568-A4E6-F673FE2B7939}"/>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da-DK" dirty="0"/>
              <a:t>Indtægter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plotArea>
      <c:layout/>
      <c:barChart>
        <c:barDir val="col"/>
        <c:grouping val="clustered"/>
        <c:varyColors val="0"/>
        <c:ser>
          <c:idx val="0"/>
          <c:order val="0"/>
          <c:tx>
            <c:strRef>
              <c:f>Indtægter!$A$17</c:f>
              <c:strCache>
                <c:ptCount val="1"/>
                <c:pt idx="0">
                  <c:v>Indtægter fra kontingenter</c:v>
                </c:pt>
              </c:strCache>
            </c:strRef>
          </c:tx>
          <c:spPr>
            <a:solidFill>
              <a:schemeClr val="accent1">
                <a:alpha val="85000"/>
              </a:schemeClr>
            </a:solidFill>
            <a:ln w="9525" cap="flat" cmpd="sng" algn="ctr">
              <a:solidFill>
                <a:schemeClr val="lt1">
                  <a:alpha val="50000"/>
                </a:schemeClr>
              </a:solidFill>
              <a:round/>
            </a:ln>
            <a:effectLst/>
          </c:spPr>
          <c:invertIfNegative val="0"/>
          <c:dLbls>
            <c:numFmt formatCode="#,##0.0" sourceLinked="0"/>
            <c:spPr>
              <a:solidFill>
                <a:schemeClr val="lt1"/>
              </a:solidFill>
              <a:ln w="12700" cap="flat" cmpd="sng" algn="ctr">
                <a:solidFill>
                  <a:schemeClr val="dk1"/>
                </a:solidFill>
                <a:prstDash val="solid"/>
                <a:miter lim="800000"/>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Indtægter!$B$16:$H$16</c:f>
              <c:strCache>
                <c:ptCount val="7"/>
                <c:pt idx="0">
                  <c:v>2014</c:v>
                </c:pt>
                <c:pt idx="1">
                  <c:v>2015</c:v>
                </c:pt>
                <c:pt idx="2">
                  <c:v>2016</c:v>
                </c:pt>
                <c:pt idx="3">
                  <c:v>2017</c:v>
                </c:pt>
                <c:pt idx="4">
                  <c:v>2018</c:v>
                </c:pt>
                <c:pt idx="5">
                  <c:v>2019 - 5 mdr</c:v>
                </c:pt>
                <c:pt idx="6">
                  <c:v>2019/20</c:v>
                </c:pt>
              </c:strCache>
            </c:strRef>
          </c:cat>
          <c:val>
            <c:numRef>
              <c:f>Indtægter!$B$17:$H$17</c:f>
              <c:numCache>
                <c:formatCode>_ * #,##0.0_ ;_ * \-#,##0.0_ ;_ * "-"??_ ;_ @_ </c:formatCode>
                <c:ptCount val="7"/>
                <c:pt idx="0">
                  <c:v>31.5</c:v>
                </c:pt>
                <c:pt idx="1">
                  <c:v>30.2</c:v>
                </c:pt>
                <c:pt idx="2">
                  <c:v>28.5</c:v>
                </c:pt>
                <c:pt idx="3">
                  <c:v>27.4</c:v>
                </c:pt>
                <c:pt idx="4">
                  <c:v>26</c:v>
                </c:pt>
                <c:pt idx="5">
                  <c:v>10.7</c:v>
                </c:pt>
                <c:pt idx="6">
                  <c:v>25.3</c:v>
                </c:pt>
              </c:numCache>
            </c:numRef>
          </c:val>
          <c:extLst>
            <c:ext xmlns:c16="http://schemas.microsoft.com/office/drawing/2014/chart" uri="{C3380CC4-5D6E-409C-BE32-E72D297353CC}">
              <c16:uniqueId val="{00000000-863B-4085-901E-7615DD5B37C0}"/>
            </c:ext>
          </c:extLst>
        </c:ser>
        <c:ser>
          <c:idx val="1"/>
          <c:order val="1"/>
          <c:tx>
            <c:strRef>
              <c:f>Indtægter!$A$18</c:f>
              <c:strCache>
                <c:ptCount val="1"/>
                <c:pt idx="0">
                  <c:v>indtægter fra kommercielle aktiviteter og andre driftsindtægter</c:v>
                </c:pt>
              </c:strCache>
            </c:strRef>
          </c:tx>
          <c:spPr>
            <a:solidFill>
              <a:srgbClr val="C2AD14">
                <a:alpha val="85000"/>
              </a:srgbClr>
            </a:solidFill>
            <a:ln w="9525" cap="flat" cmpd="sng" algn="ctr">
              <a:solidFill>
                <a:schemeClr val="lt1">
                  <a:alpha val="50000"/>
                </a:schemeClr>
              </a:solidFill>
              <a:round/>
            </a:ln>
            <a:effectLst/>
          </c:spPr>
          <c:invertIfNegative val="0"/>
          <c:dLbls>
            <c:numFmt formatCode="#,##0.0" sourceLinked="0"/>
            <c:spPr>
              <a:solidFill>
                <a:schemeClr val="lt1"/>
              </a:solidFill>
              <a:ln w="12700" cap="flat" cmpd="sng" algn="ctr">
                <a:solidFill>
                  <a:schemeClr val="dk1"/>
                </a:solidFill>
                <a:prstDash val="solid"/>
                <a:miter lim="800000"/>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Indtægter!$B$16:$H$16</c:f>
              <c:strCache>
                <c:ptCount val="7"/>
                <c:pt idx="0">
                  <c:v>2014</c:v>
                </c:pt>
                <c:pt idx="1">
                  <c:v>2015</c:v>
                </c:pt>
                <c:pt idx="2">
                  <c:v>2016</c:v>
                </c:pt>
                <c:pt idx="3">
                  <c:v>2017</c:v>
                </c:pt>
                <c:pt idx="4">
                  <c:v>2018</c:v>
                </c:pt>
                <c:pt idx="5">
                  <c:v>2019 - 5 mdr</c:v>
                </c:pt>
                <c:pt idx="6">
                  <c:v>2019/20</c:v>
                </c:pt>
              </c:strCache>
            </c:strRef>
          </c:cat>
          <c:val>
            <c:numRef>
              <c:f>Indtægter!$B$18:$H$18</c:f>
              <c:numCache>
                <c:formatCode>_ * #,##0.0_ ;_ * \-#,##0.0_ ;_ * "-"??_ ;_ @_ </c:formatCode>
                <c:ptCount val="7"/>
                <c:pt idx="0">
                  <c:v>38</c:v>
                </c:pt>
                <c:pt idx="1">
                  <c:v>33.1</c:v>
                </c:pt>
                <c:pt idx="2">
                  <c:v>34.9</c:v>
                </c:pt>
                <c:pt idx="3">
                  <c:v>36.9</c:v>
                </c:pt>
                <c:pt idx="4">
                  <c:v>31.5</c:v>
                </c:pt>
                <c:pt idx="5">
                  <c:v>11</c:v>
                </c:pt>
                <c:pt idx="6" formatCode="_ * #,##0.0_ ;_ * \-#,##0.0_ ;_ * &quot;-&quot;?_ ;_ @_ ">
                  <c:v>31.400000000000002</c:v>
                </c:pt>
              </c:numCache>
            </c:numRef>
          </c:val>
          <c:extLst>
            <c:ext xmlns:c16="http://schemas.microsoft.com/office/drawing/2014/chart" uri="{C3380CC4-5D6E-409C-BE32-E72D297353CC}">
              <c16:uniqueId val="{00000001-863B-4085-901E-7615DD5B37C0}"/>
            </c:ext>
          </c:extLst>
        </c:ser>
        <c:dLbls>
          <c:dLblPos val="inEnd"/>
          <c:showLegendKey val="0"/>
          <c:showVal val="1"/>
          <c:showCatName val="0"/>
          <c:showSerName val="0"/>
          <c:showPercent val="0"/>
          <c:showBubbleSize val="0"/>
        </c:dLbls>
        <c:gapWidth val="65"/>
        <c:axId val="419786344"/>
        <c:axId val="419786736"/>
      </c:barChart>
      <c:catAx>
        <c:axId val="419786344"/>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a-DK"/>
          </a:p>
        </c:txPr>
        <c:crossAx val="419786736"/>
        <c:crosses val="autoZero"/>
        <c:auto val="1"/>
        <c:lblAlgn val="ctr"/>
        <c:lblOffset val="100"/>
        <c:noMultiLvlLbl val="0"/>
      </c:catAx>
      <c:valAx>
        <c:axId val="41978673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 #,##0.0_ ;_ * \-#,##0.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a-DK"/>
          </a:p>
        </c:txPr>
        <c:crossAx val="419786344"/>
        <c:crosses val="autoZero"/>
        <c:crossBetween val="between"/>
      </c:valAx>
      <c:spPr>
        <a:noFill/>
        <a:ln w="25400">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521375978445173"/>
          <c:y val="0.27421745431436678"/>
          <c:w val="0.75700610874968066"/>
          <c:h val="0.65661642474076598"/>
        </c:manualLayout>
      </c:layout>
      <c:pie3DChart>
        <c:varyColors val="1"/>
        <c:ser>
          <c:idx val="2"/>
          <c:order val="0"/>
          <c:tx>
            <c:strRef>
              <c:f>Omkostninger!$J$8</c:f>
              <c:strCache>
                <c:ptCount val="1"/>
                <c:pt idx="0">
                  <c:v>2019/20</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D6A-4EFB-8687-C0D5D4405C7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D6A-4EFB-8687-C0D5D4405C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D6A-4EFB-8687-C0D5D4405C7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D6A-4EFB-8687-C0D5D4405C7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9D6A-4EFB-8687-C0D5D4405C7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9D6A-4EFB-8687-C0D5D4405C7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9D6A-4EFB-8687-C0D5D4405C7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9D6A-4EFB-8687-C0D5D4405C7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9D6A-4EFB-8687-C0D5D4405C73}"/>
              </c:ext>
            </c:extLst>
          </c:dPt>
          <c:dLbls>
            <c:dLbl>
              <c:idx val="0"/>
              <c:layout>
                <c:manualLayout>
                  <c:x val="-0.21296809081813112"/>
                  <c:y val="-9.446172040704728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38D9830E-5FC4-4D1C-ABD8-58F17ED91A5D}" type="CATEGORYNAME">
                      <a:rPr lang="en-US" sz="800"/>
                      <a:pPr>
                        <a:defRPr/>
                      </a:pPr>
                      <a:t>[KATEGORINAVN]</a:t>
                    </a:fld>
                    <a:r>
                      <a:rPr lang="en-US" sz="800" baseline="0" dirty="0"/>
                      <a:t>
</a:t>
                    </a:r>
                    <a:fld id="{9F219B26-A995-45B8-9FC4-9DFABD7442C8}" type="CELLREF">
                      <a:rPr lang="en-US" sz="800" baseline="0"/>
                      <a:pPr>
                        <a:defRPr/>
                      </a:pPr>
                      <a:t>[CELLEREFERENCE]</a:t>
                    </a:fld>
                    <a:r>
                      <a:rPr lang="en-US" sz="800" baseline="0" dirty="0"/>
                      <a:t> (2018/19: 62%) </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17736313469828513"/>
                      <c:h val="6.5650297367052787E-2"/>
                    </c:manualLayout>
                  </c15:layout>
                  <c15:dlblFieldTable>
                    <c15:dlblFTEntry>
                      <c15:txfldGUID>{9F219B26-A995-45B8-9FC4-9DFABD7442C8}</c15:txfldGUID>
                      <c15:f>Omkostninger!$N$9</c15:f>
                      <c15:dlblFieldTableCache>
                        <c:ptCount val="1"/>
                        <c:pt idx="0">
                          <c:v>59%</c:v>
                        </c:pt>
                      </c15:dlblFieldTableCache>
                    </c15:dlblFTEntry>
                  </c15:dlblFieldTable>
                  <c15:showDataLabelsRange val="0"/>
                </c:ext>
                <c:ext xmlns:c16="http://schemas.microsoft.com/office/drawing/2014/chart" uri="{C3380CC4-5D6E-409C-BE32-E72D297353CC}">
                  <c16:uniqueId val="{00000001-9D6A-4EFB-8687-C0D5D4405C73}"/>
                </c:ext>
              </c:extLst>
            </c:dLbl>
            <c:dLbl>
              <c:idx val="1"/>
              <c:layout>
                <c:manualLayout>
                  <c:x val="1.3988966624482473E-2"/>
                  <c:y val="9.6274634542639459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0D80137E-4A3A-4496-85FF-2D1D93A12F9C}" type="CATEGORYNAME">
                      <a:rPr lang="da-DK" sz="800"/>
                      <a:pPr>
                        <a:defRPr/>
                      </a:pPr>
                      <a:t>[KATEGORINAVN]</a:t>
                    </a:fld>
                    <a:r>
                      <a:rPr lang="da-DK" sz="800" baseline="0" dirty="0"/>
                      <a:t>
</a:t>
                    </a:r>
                    <a:fld id="{435AC744-CC1E-4162-94CF-8040C3DCE777}" type="CELLREF">
                      <a:rPr lang="da-DK" sz="800" baseline="0"/>
                      <a:pPr>
                        <a:defRPr/>
                      </a:pPr>
                      <a:t>[CELLEREFERENCE]</a:t>
                    </a:fld>
                    <a:r>
                      <a:rPr lang="da-DK" sz="800" baseline="0" dirty="0"/>
                      <a:t> (2018/19: 4%)</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3396229756412865"/>
                      <c:h val="7.3035497616688386E-2"/>
                    </c:manualLayout>
                  </c15:layout>
                  <c15:dlblFieldTable>
                    <c15:dlblFTEntry>
                      <c15:txfldGUID>{435AC744-CC1E-4162-94CF-8040C3DCE777}</c15:txfldGUID>
                      <c15:f>Omkostninger!$N$10</c15:f>
                      <c15:dlblFieldTableCache>
                        <c:ptCount val="1"/>
                        <c:pt idx="0">
                          <c:v>4%</c:v>
                        </c:pt>
                      </c15:dlblFieldTableCache>
                    </c15:dlblFTEntry>
                  </c15:dlblFieldTable>
                  <c15:showDataLabelsRange val="0"/>
                </c:ext>
                <c:ext xmlns:c16="http://schemas.microsoft.com/office/drawing/2014/chart" uri="{C3380CC4-5D6E-409C-BE32-E72D297353CC}">
                  <c16:uniqueId val="{00000003-9D6A-4EFB-8687-C0D5D4405C73}"/>
                </c:ext>
              </c:extLst>
            </c:dLbl>
            <c:dLbl>
              <c:idx val="2"/>
              <c:layout>
                <c:manualLayout>
                  <c:x val="-3.4526811338184897E-3"/>
                  <c:y val="-4.5764487336477904E-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8E86EA65-F329-4017-9BFE-67C8E593F6FA}" type="CATEGORYNAME">
                      <a:rPr lang="en-US" sz="800"/>
                      <a:pPr>
                        <a:defRPr/>
                      </a:pPr>
                      <a:t>[KATEGORINAVN]</a:t>
                    </a:fld>
                    <a:r>
                      <a:rPr lang="en-US" sz="800" baseline="0" dirty="0"/>
                      <a:t>
</a:t>
                    </a:r>
                    <a:fld id="{72A9BD49-5772-4F31-96F1-672900561397}" type="CELLREF">
                      <a:rPr lang="en-US" sz="800" baseline="0"/>
                      <a:pPr>
                        <a:defRPr/>
                      </a:pPr>
                      <a:t>[CELLEREFERENCE]</a:t>
                    </a:fld>
                    <a:r>
                      <a:rPr lang="en-US" sz="800" baseline="0" dirty="0"/>
                      <a:t> (2018/19: 5%)</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7921821858802293"/>
                      <c:h val="7.6447244472393663E-2"/>
                    </c:manualLayout>
                  </c15:layout>
                  <c15:dlblFieldTable>
                    <c15:dlblFTEntry>
                      <c15:txfldGUID>{72A9BD49-5772-4F31-96F1-672900561397}</c15:txfldGUID>
                      <c15:f>Omkostninger!$N$11</c15:f>
                      <c15:dlblFieldTableCache>
                        <c:ptCount val="1"/>
                        <c:pt idx="0">
                          <c:v>5%</c:v>
                        </c:pt>
                      </c15:dlblFieldTableCache>
                    </c15:dlblFTEntry>
                  </c15:dlblFieldTable>
                  <c15:showDataLabelsRange val="0"/>
                </c:ext>
                <c:ext xmlns:c16="http://schemas.microsoft.com/office/drawing/2014/chart" uri="{C3380CC4-5D6E-409C-BE32-E72D297353CC}">
                  <c16:uniqueId val="{00000005-9D6A-4EFB-8687-C0D5D4405C73}"/>
                </c:ext>
              </c:extLst>
            </c:dLbl>
            <c:dLbl>
              <c:idx val="3"/>
              <c:layout>
                <c:manualLayout>
                  <c:x val="-1.9210212686526673E-2"/>
                  <c:y val="-1.5399002897744141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C2D1D468-E1F0-4CD8-B5C4-6180D7970B9F}" type="CATEGORYNAME">
                      <a:rPr lang="da-DK" sz="800"/>
                      <a:pPr>
                        <a:defRPr/>
                      </a:pPr>
                      <a:t>[KATEGORINAVN]</a:t>
                    </a:fld>
                    <a:r>
                      <a:rPr lang="da-DK" sz="800" baseline="0" dirty="0"/>
                      <a:t>
</a:t>
                    </a:r>
                    <a:fld id="{D39F0E30-986F-44B6-B7D7-A1A58105B6F0}" type="CELLREF">
                      <a:rPr lang="da-DK" sz="800" baseline="0"/>
                      <a:pPr>
                        <a:defRPr/>
                      </a:pPr>
                      <a:t>[CELLEREFERENCE]</a:t>
                    </a:fld>
                    <a:r>
                      <a:rPr lang="da-DK" sz="800" baseline="0" dirty="0"/>
                      <a:t> (2018/19: 7%)</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4207220920432712"/>
                      <c:h val="7.4998120135990914E-2"/>
                    </c:manualLayout>
                  </c15:layout>
                  <c15:dlblFieldTable>
                    <c15:dlblFTEntry>
                      <c15:txfldGUID>{D39F0E30-986F-44B6-B7D7-A1A58105B6F0}</c15:txfldGUID>
                      <c15:f>Omkostninger!$N$12</c15:f>
                      <c15:dlblFieldTableCache>
                        <c:ptCount val="1"/>
                        <c:pt idx="0">
                          <c:v>7%</c:v>
                        </c:pt>
                      </c15:dlblFieldTableCache>
                    </c15:dlblFTEntry>
                  </c15:dlblFieldTable>
                  <c15:showDataLabelsRange val="0"/>
                </c:ext>
                <c:ext xmlns:c16="http://schemas.microsoft.com/office/drawing/2014/chart" uri="{C3380CC4-5D6E-409C-BE32-E72D297353CC}">
                  <c16:uniqueId val="{00000007-9D6A-4EFB-8687-C0D5D4405C73}"/>
                </c:ext>
              </c:extLst>
            </c:dLbl>
            <c:dLbl>
              <c:idx val="4"/>
              <c:layout>
                <c:manualLayout>
                  <c:x val="-0.15392984076096516"/>
                  <c:y val="5.72473060817072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B01CDBCE-BFBE-4E51-B980-2697317A0576}" type="CATEGORYNAME">
                      <a:rPr lang="da-DK" sz="800"/>
                      <a:pPr>
                        <a:defRPr/>
                      </a:pPr>
                      <a:t>[KATEGORINAVN]</a:t>
                    </a:fld>
                    <a:r>
                      <a:rPr lang="da-DK" sz="800" baseline="0" dirty="0"/>
                      <a:t>
</a:t>
                    </a:r>
                    <a:fld id="{E7540770-A716-432D-AAF3-3E2FA6393C15}" type="CELLREF">
                      <a:rPr lang="da-DK" sz="800" baseline="0"/>
                      <a:pPr>
                        <a:defRPr/>
                      </a:pPr>
                      <a:t>[CELLEREFERENCE]</a:t>
                    </a:fld>
                    <a:r>
                      <a:rPr lang="da-DK" sz="800" baseline="0" dirty="0"/>
                      <a:t> (2018/19: 9%)</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0125783315889761"/>
                      <c:h val="6.3802868917675837E-2"/>
                    </c:manualLayout>
                  </c15:layout>
                  <c15:dlblFieldTable>
                    <c15:dlblFTEntry>
                      <c15:txfldGUID>{E7540770-A716-432D-AAF3-3E2FA6393C15}</c15:txfldGUID>
                      <c15:f>Omkostninger!$N$13</c15:f>
                      <c15:dlblFieldTableCache>
                        <c:ptCount val="1"/>
                        <c:pt idx="0">
                          <c:v>13%</c:v>
                        </c:pt>
                      </c15:dlblFieldTableCache>
                    </c15:dlblFTEntry>
                  </c15:dlblFieldTable>
                  <c15:showDataLabelsRange val="0"/>
                </c:ext>
                <c:ext xmlns:c16="http://schemas.microsoft.com/office/drawing/2014/chart" uri="{C3380CC4-5D6E-409C-BE32-E72D297353CC}">
                  <c16:uniqueId val="{00000009-9D6A-4EFB-8687-C0D5D4405C73}"/>
                </c:ext>
              </c:extLst>
            </c:dLbl>
            <c:dLbl>
              <c:idx val="5"/>
              <c:layout>
                <c:manualLayout>
                  <c:x val="-0.14146597597951541"/>
                  <c:y val="2.5869316774837482E-2"/>
                </c:manualLayout>
              </c:layout>
              <c:tx>
                <c:rich>
                  <a:bodyPr/>
                  <a:lstStyle/>
                  <a:p>
                    <a:fld id="{4A23C278-EDE7-4790-9C0A-BAD1E3BBCE73}" type="CATEGORYNAME">
                      <a:rPr lang="en-US" sz="800"/>
                      <a:pPr/>
                      <a:t>[KATEGORINAVN]</a:t>
                    </a:fld>
                    <a:r>
                      <a:rPr lang="en-US" sz="800" baseline="0" dirty="0"/>
                      <a:t>
</a:t>
                    </a:r>
                    <a:fld id="{442F4C08-1DA0-414D-BE72-3E22DE1478DF}" type="CELLREF">
                      <a:rPr lang="en-US" sz="800" baseline="0"/>
                      <a:pPr/>
                      <a:t>[CELLEREFERENCE]</a:t>
                    </a:fld>
                    <a:r>
                      <a:rPr lang="en-US" sz="800" baseline="0" dirty="0"/>
                      <a:t> (2018/19: 2%)</a:t>
                    </a:r>
                  </a:p>
                </c:rich>
              </c:tx>
              <c:dLblPos val="bestFit"/>
              <c:showLegendKey val="0"/>
              <c:showVal val="0"/>
              <c:showCatName val="1"/>
              <c:showSerName val="0"/>
              <c:showPercent val="1"/>
              <c:showBubbleSize val="0"/>
              <c:extLst>
                <c:ext xmlns:c15="http://schemas.microsoft.com/office/drawing/2012/chart" uri="{CE6537A1-D6FC-4f65-9D91-7224C49458BB}">
                  <c15:dlblFieldTable>
                    <c15:dlblFTEntry>
                      <c15:txfldGUID>{442F4C08-1DA0-414D-BE72-3E22DE1478DF}</c15:txfldGUID>
                      <c15:f>Omkostninger!$N$14</c15:f>
                      <c15:dlblFieldTableCache>
                        <c:ptCount val="1"/>
                        <c:pt idx="0">
                          <c:v>2%</c:v>
                        </c:pt>
                      </c15:dlblFieldTableCache>
                    </c15:dlblFTEntry>
                  </c15:dlblFieldTable>
                  <c15:showDataLabelsRange val="0"/>
                </c:ext>
                <c:ext xmlns:c16="http://schemas.microsoft.com/office/drawing/2014/chart" uri="{C3380CC4-5D6E-409C-BE32-E72D297353CC}">
                  <c16:uniqueId val="{0000000B-9D6A-4EFB-8687-C0D5D4405C73}"/>
                </c:ext>
              </c:extLst>
            </c:dLbl>
            <c:dLbl>
              <c:idx val="6"/>
              <c:layout>
                <c:manualLayout>
                  <c:x val="-0.12612565512438467"/>
                  <c:y val="-7.41509360105586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46976D64-3ED7-47D2-A1D1-F580AD995A07}" type="CATEGORYNAME">
                      <a:rPr lang="da-DK" sz="800"/>
                      <a:pPr>
                        <a:defRPr/>
                      </a:pPr>
                      <a:t>[KATEGORINAVN]</a:t>
                    </a:fld>
                    <a:r>
                      <a:rPr lang="da-DK" sz="800" baseline="0" dirty="0"/>
                      <a:t>
</a:t>
                    </a:r>
                    <a:fld id="{D403F22E-4378-48C8-A59D-1718F33DFB08}" type="CELLREF">
                      <a:rPr lang="da-DK" sz="800" baseline="0"/>
                      <a:pPr>
                        <a:defRPr/>
                      </a:pPr>
                      <a:t>[CELLEREFERENCE]</a:t>
                    </a:fld>
                    <a:r>
                      <a:rPr lang="da-DK" sz="800" baseline="0" dirty="0"/>
                      <a:t> (2018/19: 4%)</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5915186179767219"/>
                      <c:h val="6.5074624706526071E-2"/>
                    </c:manualLayout>
                  </c15:layout>
                  <c15:dlblFieldTable>
                    <c15:dlblFTEntry>
                      <c15:txfldGUID>{D403F22E-4378-48C8-A59D-1718F33DFB08}</c15:txfldGUID>
                      <c15:f>Omkostninger!$N$15</c15:f>
                      <c15:dlblFieldTableCache>
                        <c:ptCount val="1"/>
                        <c:pt idx="0">
                          <c:v>3%</c:v>
                        </c:pt>
                      </c15:dlblFieldTableCache>
                    </c15:dlblFTEntry>
                  </c15:dlblFieldTable>
                  <c15:showDataLabelsRange val="0"/>
                </c:ext>
                <c:ext xmlns:c16="http://schemas.microsoft.com/office/drawing/2014/chart" uri="{C3380CC4-5D6E-409C-BE32-E72D297353CC}">
                  <c16:uniqueId val="{0000000D-9D6A-4EFB-8687-C0D5D4405C73}"/>
                </c:ext>
              </c:extLst>
            </c:dLbl>
            <c:dLbl>
              <c:idx val="7"/>
              <c:layout>
                <c:manualLayout>
                  <c:x val="0.20615726720613689"/>
                  <c:y val="-0.173832720502201"/>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0389037C-6700-425A-9396-64FC4DA79DD9}" type="CATEGORYNAME">
                      <a:rPr lang="da-DK" sz="800"/>
                      <a:pPr>
                        <a:defRPr/>
                      </a:pPr>
                      <a:t>[KATEGORINAVN]</a:t>
                    </a:fld>
                    <a:r>
                      <a:rPr lang="da-DK" sz="800" baseline="0" dirty="0"/>
                      <a:t>
</a:t>
                    </a:r>
                    <a:fld id="{DD2DE574-9151-4480-A953-E0C39CAC9519}" type="CELLREF">
                      <a:rPr lang="da-DK" sz="800" baseline="0"/>
                      <a:pPr>
                        <a:defRPr/>
                      </a:pPr>
                      <a:t>[CELLEREFERENCE]</a:t>
                    </a:fld>
                    <a:r>
                      <a:rPr lang="da-DK" sz="800" baseline="0" dirty="0"/>
                      <a:t> (2018/19: 5%)</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49341603619132002"/>
                      <c:h val="6.4700628942591862E-2"/>
                    </c:manualLayout>
                  </c15:layout>
                  <c15:dlblFieldTable>
                    <c15:dlblFTEntry>
                      <c15:txfldGUID>{DD2DE574-9151-4480-A953-E0C39CAC9519}</c15:txfldGUID>
                      <c15:f>Omkostninger!$N$16</c15:f>
                      <c15:dlblFieldTableCache>
                        <c:ptCount val="1"/>
                        <c:pt idx="0">
                          <c:v>4%</c:v>
                        </c:pt>
                      </c15:dlblFieldTableCache>
                    </c15:dlblFTEntry>
                  </c15:dlblFieldTable>
                  <c15:showDataLabelsRange val="0"/>
                </c:ext>
                <c:ext xmlns:c16="http://schemas.microsoft.com/office/drawing/2014/chart" uri="{C3380CC4-5D6E-409C-BE32-E72D297353CC}">
                  <c16:uniqueId val="{0000000F-9D6A-4EFB-8687-C0D5D4405C73}"/>
                </c:ext>
              </c:extLst>
            </c:dLbl>
            <c:dLbl>
              <c:idx val="8"/>
              <c:layout>
                <c:manualLayout>
                  <c:x val="0.29765122733431593"/>
                  <c:y val="-3.7220134640656405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435383B0-DA2C-4512-9526-719D02ADA65E}" type="CATEGORYNAME">
                      <a:rPr lang="da-DK" sz="800"/>
                      <a:pPr>
                        <a:defRPr/>
                      </a:pPr>
                      <a:t>[KATEGORINAVN]</a:t>
                    </a:fld>
                    <a:r>
                      <a:rPr lang="da-DK" sz="800" baseline="0" dirty="0"/>
                      <a:t>
</a:t>
                    </a:r>
                    <a:fld id="{28D8EEF3-3585-4E37-ABCC-F60F1C64BB76}" type="CELLREF">
                      <a:rPr lang="da-DK" sz="800" baseline="0"/>
                      <a:pPr>
                        <a:defRPr/>
                      </a:pPr>
                      <a:t>[CELLEREFERENCE]</a:t>
                    </a:fld>
                    <a:r>
                      <a:rPr lang="da-DK" sz="800" baseline="0" dirty="0"/>
                      <a:t> (2018/19: 2%)</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9609683167418888"/>
                      <c:h val="6.4076443946904621E-2"/>
                    </c:manualLayout>
                  </c15:layout>
                  <c15:dlblFieldTable>
                    <c15:dlblFTEntry>
                      <c15:txfldGUID>{28D8EEF3-3585-4E37-ABCC-F60F1C64BB76}</c15:txfldGUID>
                      <c15:f>Omkostninger!$N$17</c15:f>
                      <c15:dlblFieldTableCache>
                        <c:ptCount val="1"/>
                        <c:pt idx="0">
                          <c:v>2%</c:v>
                        </c:pt>
                      </c15:dlblFieldTableCache>
                    </c15:dlblFTEntry>
                  </c15:dlblFieldTable>
                  <c15:showDataLabelsRange val="0"/>
                </c:ext>
                <c:ext xmlns:c16="http://schemas.microsoft.com/office/drawing/2014/chart" uri="{C3380CC4-5D6E-409C-BE32-E72D297353CC}">
                  <c16:uniqueId val="{00000011-9D6A-4EFB-8687-C0D5D4405C7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Omkostninger!$I$9:$I$17</c:f>
              <c:strCache>
                <c:ptCount val="9"/>
                <c:pt idx="0">
                  <c:v>Personaleomkostninger</c:v>
                </c:pt>
                <c:pt idx="1">
                  <c:v>Ejendoms- og lokaleudgifter</c:v>
                </c:pt>
                <c:pt idx="2">
                  <c:v>Kontingenter til Internationale foreninger</c:v>
                </c:pt>
                <c:pt idx="3">
                  <c:v>IT driftsudgifter</c:v>
                </c:pt>
                <c:pt idx="4">
                  <c:v>Ekstern assistance &amp; udvikling</c:v>
                </c:pt>
                <c:pt idx="5">
                  <c:v>Markedsføringsomkostninger</c:v>
                </c:pt>
                <c:pt idx="6">
                  <c:v>Uddannelse og øvrige personaleudgifter</c:v>
                </c:pt>
                <c:pt idx="7">
                  <c:v>Rejser, mødeforplejning og repræsentation</c:v>
                </c:pt>
                <c:pt idx="8">
                  <c:v>Administration &amp; kontorholdsudgifter</c:v>
                </c:pt>
              </c:strCache>
            </c:strRef>
          </c:cat>
          <c:val>
            <c:numRef>
              <c:f>Omkostninger!$J$9:$J$17</c:f>
              <c:numCache>
                <c:formatCode>_ * #,##0_ ;_ * \-#,##0_ ;_ * "-"??_ ;_ @_ </c:formatCode>
                <c:ptCount val="9"/>
                <c:pt idx="0">
                  <c:v>31741</c:v>
                </c:pt>
                <c:pt idx="1">
                  <c:v>2118</c:v>
                </c:pt>
                <c:pt idx="2">
                  <c:v>2914</c:v>
                </c:pt>
                <c:pt idx="3">
                  <c:v>3903</c:v>
                </c:pt>
                <c:pt idx="4">
                  <c:v>7093</c:v>
                </c:pt>
                <c:pt idx="5">
                  <c:v>873</c:v>
                </c:pt>
                <c:pt idx="6">
                  <c:v>1820</c:v>
                </c:pt>
                <c:pt idx="7">
                  <c:v>2006</c:v>
                </c:pt>
                <c:pt idx="8">
                  <c:v>1725</c:v>
                </c:pt>
              </c:numCache>
            </c:numRef>
          </c:val>
          <c:extLst>
            <c:ext xmlns:c16="http://schemas.microsoft.com/office/drawing/2014/chart" uri="{C3380CC4-5D6E-409C-BE32-E72D297353CC}">
              <c16:uniqueId val="{00000012-9D6A-4EFB-8687-C0D5D4405C73}"/>
            </c:ext>
          </c:extLst>
        </c:ser>
        <c:ser>
          <c:idx val="3"/>
          <c:order val="1"/>
          <c:tx>
            <c:strRef>
              <c:f>Omkostninger!$K$8</c:f>
              <c:strCache>
                <c:ptCount val="1"/>
                <c:pt idx="0">
                  <c:v>2018/19</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4-9D6A-4EFB-8687-C0D5D4405C7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6-9D6A-4EFB-8687-C0D5D4405C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8-9D6A-4EFB-8687-C0D5D4405C7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A-9D6A-4EFB-8687-C0D5D4405C7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C-9D6A-4EFB-8687-C0D5D4405C7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E-9D6A-4EFB-8687-C0D5D4405C7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0-9D6A-4EFB-8687-C0D5D4405C7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2-9D6A-4EFB-8687-C0D5D4405C7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4-9D6A-4EFB-8687-C0D5D4405C7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Omkostninger!$I$9:$I$17</c:f>
              <c:strCache>
                <c:ptCount val="9"/>
                <c:pt idx="0">
                  <c:v>Personaleomkostninger</c:v>
                </c:pt>
                <c:pt idx="1">
                  <c:v>Ejendoms- og lokaleudgifter</c:v>
                </c:pt>
                <c:pt idx="2">
                  <c:v>Kontingenter til Internationale foreninger</c:v>
                </c:pt>
                <c:pt idx="3">
                  <c:v>IT driftsudgifter</c:v>
                </c:pt>
                <c:pt idx="4">
                  <c:v>Ekstern assistance &amp; udvikling</c:v>
                </c:pt>
                <c:pt idx="5">
                  <c:v>Markedsføringsomkostninger</c:v>
                </c:pt>
                <c:pt idx="6">
                  <c:v>Uddannelse og øvrige personaleudgifter</c:v>
                </c:pt>
                <c:pt idx="7">
                  <c:v>Rejser, mødeforplejning og repræsentation</c:v>
                </c:pt>
                <c:pt idx="8">
                  <c:v>Administration &amp; kontorholdsudgifter</c:v>
                </c:pt>
              </c:strCache>
            </c:strRef>
          </c:cat>
          <c:val>
            <c:numRef>
              <c:f>Omkostninger!$K$9:$K$17</c:f>
              <c:numCache>
                <c:formatCode>_ * #,##0_ ;_ * \-#,##0_ ;_ * "-"??_ ;_ @_ </c:formatCode>
                <c:ptCount val="9"/>
                <c:pt idx="0">
                  <c:v>36622</c:v>
                </c:pt>
                <c:pt idx="1">
                  <c:v>1925</c:v>
                </c:pt>
                <c:pt idx="2">
                  <c:v>2391</c:v>
                </c:pt>
                <c:pt idx="3">
                  <c:v>3435</c:v>
                </c:pt>
                <c:pt idx="4">
                  <c:v>6035</c:v>
                </c:pt>
                <c:pt idx="5">
                  <c:v>1443</c:v>
                </c:pt>
                <c:pt idx="6">
                  <c:v>2073</c:v>
                </c:pt>
                <c:pt idx="7">
                  <c:v>2602</c:v>
                </c:pt>
                <c:pt idx="8">
                  <c:v>1305</c:v>
                </c:pt>
              </c:numCache>
            </c:numRef>
          </c:val>
          <c:extLst>
            <c:ext xmlns:c16="http://schemas.microsoft.com/office/drawing/2014/chart" uri="{C3380CC4-5D6E-409C-BE32-E72D297353CC}">
              <c16:uniqueId val="{00000025-9D6A-4EFB-8687-C0D5D4405C73}"/>
            </c:ext>
          </c:extLst>
        </c:ser>
        <c:ser>
          <c:idx val="0"/>
          <c:order val="2"/>
          <c:tx>
            <c:strRef>
              <c:f>Omkostninger!$J$8</c:f>
              <c:strCache>
                <c:ptCount val="1"/>
                <c:pt idx="0">
                  <c:v>2019/20</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7-9D6A-4EFB-8687-C0D5D4405C7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9-9D6A-4EFB-8687-C0D5D4405C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B-9D6A-4EFB-8687-C0D5D4405C7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D-9D6A-4EFB-8687-C0D5D4405C7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F-9D6A-4EFB-8687-C0D5D4405C7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1-9D6A-4EFB-8687-C0D5D4405C7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3-9D6A-4EFB-8687-C0D5D4405C7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5-9D6A-4EFB-8687-C0D5D4405C7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7-9D6A-4EFB-8687-C0D5D4405C73}"/>
              </c:ext>
            </c:extLst>
          </c:dPt>
          <c:dLbls>
            <c:dLbl>
              <c:idx val="0"/>
              <c:tx>
                <c:rich>
                  <a:bodyPr/>
                  <a:lstStyle/>
                  <a:p>
                    <a:r>
                      <a:rPr lang="en-US"/>
                      <a:t>Personaleomkostninger </a:t>
                    </a:r>
                    <a:fld id="{A5C84C44-D5C9-4F8B-A827-F0511014DF52}" type="PERCENTAGE">
                      <a:rPr lang="en-US"/>
                      <a:pPr/>
                      <a:t>[PROCENTDEL]</a:t>
                    </a:fld>
                    <a:r>
                      <a:rPr lang="en-US"/>
                      <a:t> (2017: 60%)</a:t>
                    </a:r>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9D6A-4EFB-8687-C0D5D4405C73}"/>
                </c:ext>
              </c:extLst>
            </c:dLbl>
            <c:dLbl>
              <c:idx val="1"/>
              <c:tx>
                <c:rich>
                  <a:bodyPr/>
                  <a:lstStyle/>
                  <a:p>
                    <a:fld id="{2CD7890B-19D0-460A-B9E6-AC39030F797C}" type="CATEGORYNAME">
                      <a:rPr lang="en-US"/>
                      <a:pPr/>
                      <a:t>[KATEGORINAVN]</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9D6A-4EFB-8687-C0D5D4405C73}"/>
                </c:ext>
              </c:extLst>
            </c:dLbl>
            <c:dLbl>
              <c:idx val="2"/>
              <c:tx>
                <c:rich>
                  <a:bodyPr/>
                  <a:lstStyle/>
                  <a:p>
                    <a:fld id="{76DB5CC3-E5E8-4D8D-A9F5-7562B2D4B71B}" type="PERCENTAGE">
                      <a:rPr lang="en-US"/>
                      <a:pPr/>
                      <a:t>[PROCENTDEL]</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9D6A-4EFB-8687-C0D5D4405C73}"/>
                </c:ext>
              </c:extLst>
            </c:dLbl>
            <c:dLbl>
              <c:idx val="3"/>
              <c:tx>
                <c:rich>
                  <a:bodyPr/>
                  <a:lstStyle/>
                  <a:p>
                    <a:fld id="{2BF898C7-B865-468D-BADA-FE438550FDDF}" type="PERCENTAGE">
                      <a:rPr lang="en-US"/>
                      <a:pPr/>
                      <a:t>[PROCENTDEL]</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9D6A-4EFB-8687-C0D5D4405C73}"/>
                </c:ext>
              </c:extLst>
            </c:dLbl>
            <c:dLbl>
              <c:idx val="4"/>
              <c:tx>
                <c:rich>
                  <a:bodyPr/>
                  <a:lstStyle/>
                  <a:p>
                    <a:fld id="{34DACCCF-7921-4196-AC51-31164C042DF1}" type="PERCENTAGE">
                      <a:rPr lang="en-US"/>
                      <a:pPr/>
                      <a:t>[PROCENTDEL]</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F-9D6A-4EFB-8687-C0D5D4405C73}"/>
                </c:ext>
              </c:extLst>
            </c:dLbl>
            <c:dLbl>
              <c:idx val="5"/>
              <c:tx>
                <c:rich>
                  <a:bodyPr/>
                  <a:lstStyle/>
                  <a:p>
                    <a:fld id="{F3F26CF9-1CF5-47F8-858D-F2BE30739D8F}" type="PERCENTAGE">
                      <a:rPr lang="en-US"/>
                      <a:pPr/>
                      <a:t>[PROCENTDEL]</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1-9D6A-4EFB-8687-C0D5D4405C73}"/>
                </c:ext>
              </c:extLst>
            </c:dLbl>
            <c:dLbl>
              <c:idx val="6"/>
              <c:tx>
                <c:rich>
                  <a:bodyPr/>
                  <a:lstStyle/>
                  <a:p>
                    <a:fld id="{BDB2FE6D-B1A5-4346-8382-2E9C8FAEE248}" type="PERCENTAGE">
                      <a:rPr lang="en-US"/>
                      <a:pPr/>
                      <a:t>[PROCENTDEL]</a:t>
                    </a:fld>
                    <a:endParaRPr lang="da-DK"/>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3-9D6A-4EFB-8687-C0D5D4405C73}"/>
                </c:ext>
              </c:extLst>
            </c:dLbl>
            <c:dLbl>
              <c:idx val="7"/>
              <c:tx>
                <c:rich>
                  <a:bodyPr/>
                  <a:lstStyle/>
                  <a:p>
                    <a:fld id="{055252C1-43F3-4205-8D55-A8EAA00D1A66}" type="CATEGORYNAME">
                      <a:rPr lang="en-US"/>
                      <a:pPr/>
                      <a:t>[KATEGORINAVN]</a:t>
                    </a:fld>
                    <a:r>
                      <a:rPr lang="en-US"/>
                      <a:t> </a:t>
                    </a:r>
                    <a:fld id="{428DF0C9-EE4C-4AF9-9A3F-AE7434814401}" type="PERCENTAGE">
                      <a:rPr lang="en-US"/>
                      <a:pPr/>
                      <a:t>[PROCENTDEL]</a:t>
                    </a:fld>
                    <a:endParaRPr lang="en-US"/>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5-9D6A-4EFB-8687-C0D5D4405C73}"/>
                </c:ext>
              </c:extLst>
            </c:dLbl>
            <c:dLbl>
              <c:idx val="8"/>
              <c:tx>
                <c:rich>
                  <a:bodyPr/>
                  <a:lstStyle/>
                  <a:p>
                    <a:fld id="{EC44D91E-E759-475A-BAD6-7EA51E92B418}" type="CATEGORYNAME">
                      <a:rPr lang="en-US"/>
                      <a:pPr/>
                      <a:t>[KATEGORINAVN]</a:t>
                    </a:fld>
                    <a:r>
                      <a:rPr lang="en-US"/>
                      <a:t>  </a:t>
                    </a:r>
                    <a:fld id="{FED04CC7-BF04-4EE8-AB31-3EFD112CC182}" type="PERCENTAGE">
                      <a:rPr lang="en-US"/>
                      <a:pPr/>
                      <a:t>[PROCENTDEL]</a:t>
                    </a:fld>
                    <a:r>
                      <a:rPr lang="en-US"/>
                      <a:t> (2017: 3%)</a:t>
                    </a:r>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7-9D6A-4EFB-8687-C0D5D4405C7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Omkostninger!$I$9:$I$17</c:f>
              <c:strCache>
                <c:ptCount val="9"/>
                <c:pt idx="0">
                  <c:v>Personaleomkostninger</c:v>
                </c:pt>
                <c:pt idx="1">
                  <c:v>Ejendoms- og lokaleudgifter</c:v>
                </c:pt>
                <c:pt idx="2">
                  <c:v>Kontingenter til Internationale foreninger</c:v>
                </c:pt>
                <c:pt idx="3">
                  <c:v>IT driftsudgifter</c:v>
                </c:pt>
                <c:pt idx="4">
                  <c:v>Ekstern assistance &amp; udvikling</c:v>
                </c:pt>
                <c:pt idx="5">
                  <c:v>Markedsføringsomkostninger</c:v>
                </c:pt>
                <c:pt idx="6">
                  <c:v>Uddannelse og øvrige personaleudgifter</c:v>
                </c:pt>
                <c:pt idx="7">
                  <c:v>Rejser, mødeforplejning og repræsentation</c:v>
                </c:pt>
                <c:pt idx="8">
                  <c:v>Administration &amp; kontorholdsudgifter</c:v>
                </c:pt>
              </c:strCache>
            </c:strRef>
          </c:cat>
          <c:val>
            <c:numRef>
              <c:f>Omkostninger!$J$9:$J$17</c:f>
              <c:numCache>
                <c:formatCode>_ * #,##0_ ;_ * \-#,##0_ ;_ * "-"??_ ;_ @_ </c:formatCode>
                <c:ptCount val="9"/>
                <c:pt idx="0">
                  <c:v>31741</c:v>
                </c:pt>
                <c:pt idx="1">
                  <c:v>2118</c:v>
                </c:pt>
                <c:pt idx="2">
                  <c:v>2914</c:v>
                </c:pt>
                <c:pt idx="3">
                  <c:v>3903</c:v>
                </c:pt>
                <c:pt idx="4">
                  <c:v>7093</c:v>
                </c:pt>
                <c:pt idx="5">
                  <c:v>873</c:v>
                </c:pt>
                <c:pt idx="6">
                  <c:v>1820</c:v>
                </c:pt>
                <c:pt idx="7">
                  <c:v>2006</c:v>
                </c:pt>
                <c:pt idx="8">
                  <c:v>1725</c:v>
                </c:pt>
              </c:numCache>
            </c:numRef>
          </c:val>
          <c:extLst>
            <c:ext xmlns:c16="http://schemas.microsoft.com/office/drawing/2014/chart" uri="{C3380CC4-5D6E-409C-BE32-E72D297353CC}">
              <c16:uniqueId val="{00000038-9D6A-4EFB-8687-C0D5D4405C73}"/>
            </c:ext>
          </c:extLst>
        </c:ser>
        <c:ser>
          <c:idx val="1"/>
          <c:order val="3"/>
          <c:tx>
            <c:strRef>
              <c:f>Omkostninger!$K$8</c:f>
              <c:strCache>
                <c:ptCount val="1"/>
                <c:pt idx="0">
                  <c:v>2018/19</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A-9D6A-4EFB-8687-C0D5D4405C7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C-9D6A-4EFB-8687-C0D5D4405C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E-9D6A-4EFB-8687-C0D5D4405C7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0-9D6A-4EFB-8687-C0D5D4405C7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2-9D6A-4EFB-8687-C0D5D4405C7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4-9D6A-4EFB-8687-C0D5D4405C7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6-9D6A-4EFB-8687-C0D5D4405C7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8-9D6A-4EFB-8687-C0D5D4405C7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4A-9D6A-4EFB-8687-C0D5D4405C7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Omkostninger!$I$9:$I$17</c:f>
              <c:strCache>
                <c:ptCount val="9"/>
                <c:pt idx="0">
                  <c:v>Personaleomkostninger</c:v>
                </c:pt>
                <c:pt idx="1">
                  <c:v>Ejendoms- og lokaleudgifter</c:v>
                </c:pt>
                <c:pt idx="2">
                  <c:v>Kontingenter til Internationale foreninger</c:v>
                </c:pt>
                <c:pt idx="3">
                  <c:v>IT driftsudgifter</c:v>
                </c:pt>
                <c:pt idx="4">
                  <c:v>Ekstern assistance &amp; udvikling</c:v>
                </c:pt>
                <c:pt idx="5">
                  <c:v>Markedsføringsomkostninger</c:v>
                </c:pt>
                <c:pt idx="6">
                  <c:v>Uddannelse og øvrige personaleudgifter</c:v>
                </c:pt>
                <c:pt idx="7">
                  <c:v>Rejser, mødeforplejning og repræsentation</c:v>
                </c:pt>
                <c:pt idx="8">
                  <c:v>Administration &amp; kontorholdsudgifter</c:v>
                </c:pt>
              </c:strCache>
            </c:strRef>
          </c:cat>
          <c:val>
            <c:numRef>
              <c:f>Omkostninger!$K$9:$K$17</c:f>
              <c:numCache>
                <c:formatCode>_ * #,##0_ ;_ * \-#,##0_ ;_ * "-"??_ ;_ @_ </c:formatCode>
                <c:ptCount val="9"/>
                <c:pt idx="0">
                  <c:v>36622</c:v>
                </c:pt>
                <c:pt idx="1">
                  <c:v>1925</c:v>
                </c:pt>
                <c:pt idx="2">
                  <c:v>2391</c:v>
                </c:pt>
                <c:pt idx="3">
                  <c:v>3435</c:v>
                </c:pt>
                <c:pt idx="4">
                  <c:v>6035</c:v>
                </c:pt>
                <c:pt idx="5">
                  <c:v>1443</c:v>
                </c:pt>
                <c:pt idx="6">
                  <c:v>2073</c:v>
                </c:pt>
                <c:pt idx="7">
                  <c:v>2602</c:v>
                </c:pt>
                <c:pt idx="8">
                  <c:v>1305</c:v>
                </c:pt>
              </c:numCache>
            </c:numRef>
          </c:val>
          <c:extLst>
            <c:ext xmlns:c16="http://schemas.microsoft.com/office/drawing/2014/chart" uri="{C3380CC4-5D6E-409C-BE32-E72D297353CC}">
              <c16:uniqueId val="{0000004B-9D6A-4EFB-8687-C0D5D4405C73}"/>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0.30237</cdr:x>
      <cdr:y>0.14085</cdr:y>
    </cdr:from>
    <cdr:to>
      <cdr:x>1</cdr:x>
      <cdr:y>0.29042</cdr:y>
    </cdr:to>
    <cdr:sp macro="" textlink="">
      <cdr:nvSpPr>
        <cdr:cNvPr id="2" name="Tekstfelt 20"/>
        <cdr:cNvSpPr txBox="1"/>
      </cdr:nvSpPr>
      <cdr:spPr>
        <a:xfrm xmlns:a="http://schemas.openxmlformats.org/drawingml/2006/main">
          <a:off x="1958008" y="521723"/>
          <a:ext cx="4517616"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3663" indent="-77788">
            <a:buFont typeface="Arial" panose="020B0604020202020204" pitchFamily="34" charset="0"/>
            <a:buChar char="•"/>
          </a:pPr>
          <a:r>
            <a:rPr lang="da-DK" sz="1000" b="1" kern="1200" dirty="0">
              <a:solidFill>
                <a:srgbClr val="14143C">
                  <a:lumMod val="75000"/>
                  <a:lumOff val="25000"/>
                </a:srgbClr>
              </a:solidFill>
            </a:rPr>
            <a:t>Medlemsprocent 84% (2019:85%)</a:t>
          </a:r>
        </a:p>
        <a:p xmlns:a="http://schemas.openxmlformats.org/drawingml/2006/main">
          <a:pPr marL="93663" indent="-77788">
            <a:buFont typeface="Arial" panose="020B0604020202020204" pitchFamily="34" charset="0"/>
            <a:buChar char="•"/>
          </a:pPr>
          <a:r>
            <a:rPr lang="da-DK" sz="1000" b="1" kern="1200" dirty="0">
              <a:solidFill>
                <a:srgbClr val="14143C">
                  <a:lumMod val="75000"/>
                  <a:lumOff val="25000"/>
                </a:srgbClr>
              </a:solidFill>
            </a:rPr>
            <a:t>Antal registrerede revisorer, i ”</a:t>
          </a:r>
          <a:r>
            <a:rPr lang="da-DK" sz="1000" b="1" kern="1200" dirty="0" err="1">
              <a:solidFill>
                <a:srgbClr val="14143C">
                  <a:lumMod val="75000"/>
                  <a:lumOff val="25000"/>
                </a:srgbClr>
              </a:solidFill>
            </a:rPr>
            <a:t>Revi.Reg</a:t>
          </a:r>
          <a:r>
            <a:rPr lang="da-DK" sz="1000" b="1" kern="1200" dirty="0">
              <a:solidFill>
                <a:srgbClr val="14143C">
                  <a:lumMod val="75000"/>
                  <a:lumOff val="25000"/>
                </a:srgbClr>
              </a:solidFill>
            </a:rPr>
            <a:t>”, er reduceret med 25,4% over 8,5 år</a:t>
          </a:r>
        </a:p>
        <a:p xmlns:a="http://schemas.openxmlformats.org/drawingml/2006/main">
          <a:pPr marL="93663" indent="-77788">
            <a:buFont typeface="Arial" panose="020B0604020202020204" pitchFamily="34" charset="0"/>
            <a:buChar char="•"/>
          </a:pPr>
          <a:r>
            <a:rPr lang="da-DK" sz="1000" b="1" kern="1200" dirty="0">
              <a:solidFill>
                <a:srgbClr val="14143C">
                  <a:lumMod val="75000"/>
                  <a:lumOff val="25000"/>
                </a:srgbClr>
              </a:solidFill>
            </a:rPr>
            <a:t>Antal godkendte revisorer hos FSR er reduceret med 20,1% over 8,5 år </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0.04913</cdr:y>
    </cdr:from>
    <cdr:to>
      <cdr:x>0.11851</cdr:x>
      <cdr:y>0.11365</cdr:y>
    </cdr:to>
    <cdr:sp macro="" textlink="">
      <cdr:nvSpPr>
        <cdr:cNvPr id="2" name="Tekstfelt 1"/>
        <cdr:cNvSpPr txBox="1"/>
      </cdr:nvSpPr>
      <cdr:spPr>
        <a:xfrm xmlns:a="http://schemas.openxmlformats.org/drawingml/2006/main">
          <a:off x="-467544" y="164475"/>
          <a:ext cx="47361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dirty="0"/>
            <a:t>M</a:t>
          </a:r>
          <a:r>
            <a:rPr lang="da-DK" sz="1100" dirty="0"/>
            <a:t>io.</a:t>
          </a:r>
        </a:p>
      </cdr:txBody>
    </cdr:sp>
  </cdr:relSizeAnchor>
  <cdr:relSizeAnchor xmlns:cdr="http://schemas.openxmlformats.org/drawingml/2006/chartDrawing">
    <cdr:from>
      <cdr:x>0.08626</cdr:x>
      <cdr:y>0.23827</cdr:y>
    </cdr:from>
    <cdr:to>
      <cdr:x>0.14906</cdr:x>
      <cdr:y>0.30262</cdr:y>
    </cdr:to>
    <cdr:sp macro="" textlink="">
      <cdr:nvSpPr>
        <cdr:cNvPr id="3" name="Tekstfelt 2"/>
        <cdr:cNvSpPr txBox="1"/>
      </cdr:nvSpPr>
      <cdr:spPr>
        <a:xfrm xmlns:a="http://schemas.openxmlformats.org/drawingml/2006/main">
          <a:off x="495771" y="795287"/>
          <a:ext cx="360915" cy="214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a-DK" sz="800" b="1" dirty="0"/>
            <a:t>45%</a:t>
          </a:r>
        </a:p>
      </cdr:txBody>
    </cdr:sp>
  </cdr:relSizeAnchor>
  <cdr:relSizeAnchor xmlns:cdr="http://schemas.openxmlformats.org/drawingml/2006/chartDrawing">
    <cdr:from>
      <cdr:x>0.14411</cdr:x>
      <cdr:y>0.1359</cdr:y>
    </cdr:from>
    <cdr:to>
      <cdr:x>0.2069</cdr:x>
      <cdr:y>0.20025</cdr:y>
    </cdr:to>
    <cdr:sp macro="" textlink="">
      <cdr:nvSpPr>
        <cdr:cNvPr id="4" name="Tekstfelt 1"/>
        <cdr:cNvSpPr txBox="1"/>
      </cdr:nvSpPr>
      <cdr:spPr>
        <a:xfrm xmlns:a="http://schemas.openxmlformats.org/drawingml/2006/main">
          <a:off x="828215" y="453602"/>
          <a:ext cx="360915" cy="2147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55%</a:t>
          </a:r>
        </a:p>
      </cdr:txBody>
    </cdr:sp>
  </cdr:relSizeAnchor>
  <cdr:relSizeAnchor xmlns:cdr="http://schemas.openxmlformats.org/drawingml/2006/chartDrawing">
    <cdr:from>
      <cdr:x>0.21129</cdr:x>
      <cdr:y>0.25469</cdr:y>
    </cdr:from>
    <cdr:to>
      <cdr:x>0.27408</cdr:x>
      <cdr:y>0.31904</cdr:y>
    </cdr:to>
    <cdr:sp macro="" textlink="">
      <cdr:nvSpPr>
        <cdr:cNvPr id="5" name="Tekstfelt 1"/>
        <cdr:cNvSpPr txBox="1"/>
      </cdr:nvSpPr>
      <cdr:spPr>
        <a:xfrm xmlns:a="http://schemas.openxmlformats.org/drawingml/2006/main">
          <a:off x="1257962" y="849232"/>
          <a:ext cx="373830"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48%</a:t>
          </a:r>
        </a:p>
      </cdr:txBody>
    </cdr:sp>
  </cdr:relSizeAnchor>
  <cdr:relSizeAnchor xmlns:cdr="http://schemas.openxmlformats.org/drawingml/2006/chartDrawing">
    <cdr:from>
      <cdr:x>0.25727</cdr:x>
      <cdr:y>0.21913</cdr:y>
    </cdr:from>
    <cdr:to>
      <cdr:x>0.32006</cdr:x>
      <cdr:y>0.28347</cdr:y>
    </cdr:to>
    <cdr:sp macro="" textlink="">
      <cdr:nvSpPr>
        <cdr:cNvPr id="6" name="Tekstfelt 1"/>
        <cdr:cNvSpPr txBox="1"/>
      </cdr:nvSpPr>
      <cdr:spPr>
        <a:xfrm xmlns:a="http://schemas.openxmlformats.org/drawingml/2006/main">
          <a:off x="1531718" y="730672"/>
          <a:ext cx="373830" cy="2145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52%</a:t>
          </a:r>
        </a:p>
      </cdr:txBody>
    </cdr:sp>
  </cdr:relSizeAnchor>
  <cdr:relSizeAnchor xmlns:cdr="http://schemas.openxmlformats.org/drawingml/2006/chartDrawing">
    <cdr:from>
      <cdr:x>0.34682</cdr:x>
      <cdr:y>0.27909</cdr:y>
    </cdr:from>
    <cdr:to>
      <cdr:x>0.40962</cdr:x>
      <cdr:y>0.34344</cdr:y>
    </cdr:to>
    <cdr:sp macro="" textlink="">
      <cdr:nvSpPr>
        <cdr:cNvPr id="7" name="Tekstfelt 1"/>
        <cdr:cNvSpPr txBox="1"/>
      </cdr:nvSpPr>
      <cdr:spPr>
        <a:xfrm xmlns:a="http://schemas.openxmlformats.org/drawingml/2006/main">
          <a:off x="2064868" y="930602"/>
          <a:ext cx="373889"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45%</a:t>
          </a:r>
        </a:p>
      </cdr:txBody>
    </cdr:sp>
  </cdr:relSizeAnchor>
  <cdr:relSizeAnchor xmlns:cdr="http://schemas.openxmlformats.org/drawingml/2006/chartDrawing">
    <cdr:from>
      <cdr:x>0.39187</cdr:x>
      <cdr:y>0.18244</cdr:y>
    </cdr:from>
    <cdr:to>
      <cdr:x>0.45467</cdr:x>
      <cdr:y>0.24679</cdr:y>
    </cdr:to>
    <cdr:sp macro="" textlink="">
      <cdr:nvSpPr>
        <cdr:cNvPr id="8" name="Tekstfelt 1"/>
        <cdr:cNvSpPr txBox="1"/>
      </cdr:nvSpPr>
      <cdr:spPr>
        <a:xfrm xmlns:a="http://schemas.openxmlformats.org/drawingml/2006/main">
          <a:off x="2333087" y="608312"/>
          <a:ext cx="373889"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55%</a:t>
          </a:r>
        </a:p>
      </cdr:txBody>
    </cdr:sp>
  </cdr:relSizeAnchor>
  <cdr:relSizeAnchor xmlns:cdr="http://schemas.openxmlformats.org/drawingml/2006/chartDrawing">
    <cdr:from>
      <cdr:x>0.4684</cdr:x>
      <cdr:y>0.31292</cdr:y>
    </cdr:from>
    <cdr:to>
      <cdr:x>0.5312</cdr:x>
      <cdr:y>0.37727</cdr:y>
    </cdr:to>
    <cdr:sp macro="" textlink="">
      <cdr:nvSpPr>
        <cdr:cNvPr id="9" name="Tekstfelt 1"/>
        <cdr:cNvSpPr txBox="1"/>
      </cdr:nvSpPr>
      <cdr:spPr>
        <a:xfrm xmlns:a="http://schemas.openxmlformats.org/drawingml/2006/main">
          <a:off x="2788667" y="1043403"/>
          <a:ext cx="373889"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43%</a:t>
          </a:r>
        </a:p>
      </cdr:txBody>
    </cdr:sp>
  </cdr:relSizeAnchor>
  <cdr:relSizeAnchor xmlns:cdr="http://schemas.openxmlformats.org/drawingml/2006/chartDrawing">
    <cdr:from>
      <cdr:x>0.51932</cdr:x>
      <cdr:y>0.15136</cdr:y>
    </cdr:from>
    <cdr:to>
      <cdr:x>0.58211</cdr:x>
      <cdr:y>0.22567</cdr:y>
    </cdr:to>
    <cdr:sp macro="" textlink="">
      <cdr:nvSpPr>
        <cdr:cNvPr id="10" name="Tekstfelt 1"/>
        <cdr:cNvSpPr txBox="1"/>
      </cdr:nvSpPr>
      <cdr:spPr>
        <a:xfrm xmlns:a="http://schemas.openxmlformats.org/drawingml/2006/main">
          <a:off x="3091830" y="504690"/>
          <a:ext cx="373829" cy="2477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57%</a:t>
          </a:r>
        </a:p>
      </cdr:txBody>
    </cdr:sp>
  </cdr:relSizeAnchor>
  <cdr:relSizeAnchor xmlns:cdr="http://schemas.openxmlformats.org/drawingml/2006/chartDrawing">
    <cdr:from>
      <cdr:x>0.60159</cdr:x>
      <cdr:y>0.32536</cdr:y>
    </cdr:from>
    <cdr:to>
      <cdr:x>0.66439</cdr:x>
      <cdr:y>0.38971</cdr:y>
    </cdr:to>
    <cdr:sp macro="" textlink="">
      <cdr:nvSpPr>
        <cdr:cNvPr id="11" name="Tekstfelt 1"/>
        <cdr:cNvSpPr txBox="1"/>
      </cdr:nvSpPr>
      <cdr:spPr>
        <a:xfrm xmlns:a="http://schemas.openxmlformats.org/drawingml/2006/main">
          <a:off x="3581646" y="1084884"/>
          <a:ext cx="373889"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45%</a:t>
          </a:r>
        </a:p>
      </cdr:txBody>
    </cdr:sp>
  </cdr:relSizeAnchor>
  <cdr:relSizeAnchor xmlns:cdr="http://schemas.openxmlformats.org/drawingml/2006/chartDrawing">
    <cdr:from>
      <cdr:x>0.64983</cdr:x>
      <cdr:y>0.24299</cdr:y>
    </cdr:from>
    <cdr:to>
      <cdr:x>0.71263</cdr:x>
      <cdr:y>0.30734</cdr:y>
    </cdr:to>
    <cdr:sp macro="" textlink="">
      <cdr:nvSpPr>
        <cdr:cNvPr id="12" name="Tekstfelt 1"/>
        <cdr:cNvSpPr txBox="1"/>
      </cdr:nvSpPr>
      <cdr:spPr>
        <a:xfrm xmlns:a="http://schemas.openxmlformats.org/drawingml/2006/main">
          <a:off x="3868855" y="810219"/>
          <a:ext cx="373890"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55%</a:t>
          </a:r>
        </a:p>
      </cdr:txBody>
    </cdr:sp>
  </cdr:relSizeAnchor>
  <cdr:relSizeAnchor xmlns:cdr="http://schemas.openxmlformats.org/drawingml/2006/chartDrawing">
    <cdr:from>
      <cdr:x>0.7328</cdr:x>
      <cdr:y>0.5815</cdr:y>
    </cdr:from>
    <cdr:to>
      <cdr:x>0.79559</cdr:x>
      <cdr:y>0.64585</cdr:y>
    </cdr:to>
    <cdr:sp macro="" textlink="">
      <cdr:nvSpPr>
        <cdr:cNvPr id="13" name="Tekstfelt 1"/>
        <cdr:cNvSpPr txBox="1"/>
      </cdr:nvSpPr>
      <cdr:spPr>
        <a:xfrm xmlns:a="http://schemas.openxmlformats.org/drawingml/2006/main">
          <a:off x="4362834" y="1938929"/>
          <a:ext cx="373830"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49%</a:t>
          </a:r>
        </a:p>
      </cdr:txBody>
    </cdr:sp>
  </cdr:relSizeAnchor>
  <cdr:relSizeAnchor xmlns:cdr="http://schemas.openxmlformats.org/drawingml/2006/chartDrawing">
    <cdr:from>
      <cdr:x>0.77906</cdr:x>
      <cdr:y>0.57544</cdr:y>
    </cdr:from>
    <cdr:to>
      <cdr:x>0.84186</cdr:x>
      <cdr:y>0.63979</cdr:y>
    </cdr:to>
    <cdr:sp macro="" textlink="">
      <cdr:nvSpPr>
        <cdr:cNvPr id="14" name="Tekstfelt 1"/>
        <cdr:cNvSpPr txBox="1"/>
      </cdr:nvSpPr>
      <cdr:spPr>
        <a:xfrm xmlns:a="http://schemas.openxmlformats.org/drawingml/2006/main">
          <a:off x="4638255" y="1918744"/>
          <a:ext cx="373889" cy="2145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b="1" dirty="0"/>
            <a:t>51%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99D6283-B6E8-4F61-A207-2624AFCC0E76}"/>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81A801AF-1DCF-4681-B74E-9A0D922F63F4}"/>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9EE76CC6-EB5A-4E3C-92B3-36B2E44D0BD8}" type="datetimeFigureOut">
              <a:rPr lang="da-DK" smtClean="0"/>
              <a:t>01-10-2020</a:t>
            </a:fld>
            <a:endParaRPr lang="da-DK"/>
          </a:p>
        </p:txBody>
      </p:sp>
      <p:sp>
        <p:nvSpPr>
          <p:cNvPr id="4" name="Pladsholder til sidefod 3">
            <a:extLst>
              <a:ext uri="{FF2B5EF4-FFF2-40B4-BE49-F238E27FC236}">
                <a16:creationId xmlns:a16="http://schemas.microsoft.com/office/drawing/2014/main" id="{939BF39E-E22A-4773-8A45-F40CB1F31235}"/>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3549B30E-15CA-4B83-B3D3-99340C5C7F71}"/>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2C3D9507-0500-4070-94BD-EBCC5E6BE1F2}" type="slidenum">
              <a:rPr lang="da-DK" smtClean="0"/>
              <a:t>‹nr.›</a:t>
            </a:fld>
            <a:endParaRPr lang="da-DK"/>
          </a:p>
        </p:txBody>
      </p:sp>
    </p:spTree>
    <p:extLst>
      <p:ext uri="{BB962C8B-B14F-4D97-AF65-F5344CB8AC3E}">
        <p14:creationId xmlns:p14="http://schemas.microsoft.com/office/powerpoint/2010/main" val="175642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417EC021-89E1-46FF-A30C-11820C77AAC1}" type="datetimeFigureOut">
              <a:rPr lang="da-DK" smtClean="0"/>
              <a:t>01-10-2020</a:t>
            </a:fld>
            <a:endParaRPr lang="da-DK"/>
          </a:p>
        </p:txBody>
      </p:sp>
      <p:sp>
        <p:nvSpPr>
          <p:cNvPr id="4" name="Pladsholder til slidebillede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41E1A34E-A3B2-4CBE-B671-0CCD043141E9}" type="slidenum">
              <a:rPr lang="da-DK" smtClean="0"/>
              <a:t>‹nr.›</a:t>
            </a:fld>
            <a:endParaRPr lang="da-DK"/>
          </a:p>
        </p:txBody>
      </p:sp>
    </p:spTree>
    <p:extLst>
      <p:ext uri="{BB962C8B-B14F-4D97-AF65-F5344CB8AC3E}">
        <p14:creationId xmlns:p14="http://schemas.microsoft.com/office/powerpoint/2010/main" val="402415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R-1472</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1A34E-A3B2-4CBE-B671-0CCD043141E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R-1475</a:t>
            </a:r>
          </a:p>
          <a:p>
            <a:r>
              <a:rPr lang="da-DK" dirty="0"/>
              <a:t>R-1482</a:t>
            </a:r>
          </a:p>
          <a:p>
            <a:r>
              <a:rPr lang="da-DK" dirty="0"/>
              <a:t>R-1483</a:t>
            </a:r>
          </a:p>
          <a:p>
            <a:r>
              <a:rPr lang="da-DK" dirty="0"/>
              <a:t>Desuden </a:t>
            </a:r>
            <a:r>
              <a:rPr lang="da-DK" dirty="0" err="1"/>
              <a:t>præampel</a:t>
            </a:r>
            <a:r>
              <a:rPr lang="da-DK" dirty="0"/>
              <a:t> til R-1480</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1A34E-A3B2-4CBE-B671-0CCD043141E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3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R-1472: uopfordret rådgivning</a:t>
            </a:r>
            <a:br>
              <a:rPr lang="da-DK" dirty="0"/>
            </a:br>
            <a:r>
              <a:rPr lang="da-DK" dirty="0"/>
              <a:t>R-1481: ”Totalrådgiver”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1A34E-A3B2-4CBE-B671-0CCD043141E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53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8B568B7-03A6-484A-B8DB-77437768C687}"/>
              </a:ext>
            </a:extLst>
          </p:cNvPr>
          <p:cNvSpPr/>
          <p:nvPr userDrawn="1"/>
        </p:nvSpPr>
        <p:spPr>
          <a:xfrm>
            <a:off x="0" y="0"/>
            <a:ext cx="7337494" cy="5220586"/>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14C6C62-99FA-4F94-A9A5-BFB9B3A3C0DD}"/>
              </a:ext>
            </a:extLst>
          </p:cNvPr>
          <p:cNvSpPr/>
          <p:nvPr userDrawn="1"/>
        </p:nvSpPr>
        <p:spPr>
          <a:xfrm>
            <a:off x="0" y="6168014"/>
            <a:ext cx="12192000" cy="68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C20A0C01-732B-4093-B7DC-619E5CCB9493}"/>
              </a:ext>
            </a:extLst>
          </p:cNvPr>
          <p:cNvSpPr/>
          <p:nvPr userDrawn="1"/>
        </p:nvSpPr>
        <p:spPr>
          <a:xfrm>
            <a:off x="0" y="2731492"/>
            <a:ext cx="11053153" cy="363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a:extLst>
              <a:ext uri="{FF2B5EF4-FFF2-40B4-BE49-F238E27FC236}">
                <a16:creationId xmlns:a16="http://schemas.microsoft.com/office/drawing/2014/main" id="{B26E085E-3F81-4B1E-9D8C-EABAC1AD08CA}"/>
              </a:ext>
            </a:extLst>
          </p:cNvPr>
          <p:cNvSpPr/>
          <p:nvPr userDrawn="1"/>
        </p:nvSpPr>
        <p:spPr>
          <a:xfrm>
            <a:off x="1138847" y="2222205"/>
            <a:ext cx="9369496" cy="3637240"/>
          </a:xfrm>
          <a:prstGeom prst="rect">
            <a:avLst/>
          </a:prstGeom>
          <a:solidFill>
            <a:srgbClr val="CEB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descr="Et billede, der indeholder tegning&#10;&#10;Automatisk genereret beskrivelse">
            <a:extLst>
              <a:ext uri="{FF2B5EF4-FFF2-40B4-BE49-F238E27FC236}">
                <a16:creationId xmlns:a16="http://schemas.microsoft.com/office/drawing/2014/main" id="{26A87FE8-C7E0-4DC0-8B92-CCB37FA15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6046" y="2731493"/>
            <a:ext cx="443343" cy="443343"/>
          </a:xfrm>
          <a:prstGeom prst="rect">
            <a:avLst/>
          </a:prstGeom>
        </p:spPr>
      </p:pic>
      <p:sp>
        <p:nvSpPr>
          <p:cNvPr id="4" name="Rektangel 3">
            <a:extLst>
              <a:ext uri="{FF2B5EF4-FFF2-40B4-BE49-F238E27FC236}">
                <a16:creationId xmlns:a16="http://schemas.microsoft.com/office/drawing/2014/main" id="{50D344E3-DFA6-4093-B60F-4762035CC5AB}"/>
              </a:ext>
            </a:extLst>
          </p:cNvPr>
          <p:cNvSpPr/>
          <p:nvPr userDrawn="1"/>
        </p:nvSpPr>
        <p:spPr>
          <a:xfrm>
            <a:off x="0" y="6619875"/>
            <a:ext cx="12192000" cy="2381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tegning&#10;&#10;Automatisk genereret beskrivelse">
            <a:extLst>
              <a:ext uri="{FF2B5EF4-FFF2-40B4-BE49-F238E27FC236}">
                <a16:creationId xmlns:a16="http://schemas.microsoft.com/office/drawing/2014/main" id="{A5859714-3645-4CD7-90CD-331CE13079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6046" y="2731493"/>
            <a:ext cx="443343" cy="443343"/>
          </a:xfrm>
          <a:prstGeom prst="rect">
            <a:avLst/>
          </a:prstGeom>
        </p:spPr>
      </p:pic>
      <p:sp>
        <p:nvSpPr>
          <p:cNvPr id="16" name="Titel 1">
            <a:extLst>
              <a:ext uri="{FF2B5EF4-FFF2-40B4-BE49-F238E27FC236}">
                <a16:creationId xmlns:a16="http://schemas.microsoft.com/office/drawing/2014/main" id="{1CC93DE0-4A8A-4A76-ABB7-46402BBA3F2F}"/>
              </a:ext>
            </a:extLst>
          </p:cNvPr>
          <p:cNvSpPr>
            <a:spLocks noGrp="1"/>
          </p:cNvSpPr>
          <p:nvPr>
            <p:ph type="title" hasCustomPrompt="1"/>
          </p:nvPr>
        </p:nvSpPr>
        <p:spPr>
          <a:xfrm>
            <a:off x="1821667" y="2222204"/>
            <a:ext cx="8308899"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
        <p:nvSpPr>
          <p:cNvPr id="17" name="Undertitel 2">
            <a:extLst>
              <a:ext uri="{FF2B5EF4-FFF2-40B4-BE49-F238E27FC236}">
                <a16:creationId xmlns:a16="http://schemas.microsoft.com/office/drawing/2014/main" id="{CBBAEED5-DE38-4733-801C-86AC8C342A8D}"/>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03898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el og indholdsobjekt,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57D1E7F5-03B1-4D37-840E-B9B6A8F85B62}"/>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321999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el og almindelig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idefod 4">
            <a:extLst>
              <a:ext uri="{FF2B5EF4-FFF2-40B4-BE49-F238E27FC236}">
                <a16:creationId xmlns:a16="http://schemas.microsoft.com/office/drawing/2014/main" id="{68900FE3-9A9D-4CC1-8554-51EFB3B9572E}"/>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401401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sobjekter,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BC31AD50-B210-47E4-8D9F-CD7BE016B305}"/>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339768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71BCF7CC-E907-4B7C-BBD2-F9408BE24D54}"/>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098472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 spalter, almindleig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4662EA2C-D35E-4674-B9F7-E701CA0DFBF9}"/>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377968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blå bullet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0E84C62B-729C-4EE7-B2E4-EB2F28667898}"/>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6166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Sammenligning,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27FD25CC-6BBB-4A27-A035-1DA57FC580C8}"/>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519606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To spalter, overskrifter og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AEDDEB0B-5018-4BFB-8066-69FE454A83D5}"/>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87433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n titel - ti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08E3A-85CA-4E12-97FB-73834DCA8623}"/>
              </a:ext>
            </a:extLst>
          </p:cNvPr>
          <p:cNvSpPr>
            <a:spLocks noGrp="1"/>
          </p:cNvSpPr>
          <p:nvPr>
            <p:ph type="title"/>
          </p:nvPr>
        </p:nvSpPr>
        <p:spPr>
          <a:xfrm>
            <a:off x="838200" y="365125"/>
            <a:ext cx="9047672" cy="1325563"/>
          </a:xfrm>
        </p:spPr>
        <p:txBody>
          <a:bodyPr/>
          <a:lstStyle/>
          <a:p>
            <a:r>
              <a:rPr lang="da-DK"/>
              <a:t>Klik for at redigere titeltypografien i masteren</a:t>
            </a:r>
            <a:endParaRPr lang="da-DK" dirty="0"/>
          </a:p>
        </p:txBody>
      </p:sp>
      <p:sp>
        <p:nvSpPr>
          <p:cNvPr id="5" name="Undertitel 2">
            <a:extLst>
              <a:ext uri="{FF2B5EF4-FFF2-40B4-BE49-F238E27FC236}">
                <a16:creationId xmlns:a16="http://schemas.microsoft.com/office/drawing/2014/main" id="{5A111C4D-FCC7-4B5D-8587-0D73D21F33BD}"/>
              </a:ext>
            </a:extLst>
          </p:cNvPr>
          <p:cNvSpPr>
            <a:spLocks noGrp="1"/>
          </p:cNvSpPr>
          <p:nvPr>
            <p:ph type="subTitle" idx="1" hasCustomPrompt="1"/>
          </p:nvPr>
        </p:nvSpPr>
        <p:spPr>
          <a:xfrm>
            <a:off x="838200" y="2228665"/>
            <a:ext cx="10115550" cy="3705409"/>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typografien i masteren</a:t>
            </a:r>
          </a:p>
        </p:txBody>
      </p:sp>
      <p:sp>
        <p:nvSpPr>
          <p:cNvPr id="4" name="Pladsholder til sidefod 4">
            <a:extLst>
              <a:ext uri="{FF2B5EF4-FFF2-40B4-BE49-F238E27FC236}">
                <a16:creationId xmlns:a16="http://schemas.microsoft.com/office/drawing/2014/main" id="{39100496-9A27-48FF-9DA9-916A15A238E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4102359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n top og bund, fri le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5A55E2B-5CC3-4CA4-B6A1-4EC8D672E268}"/>
              </a:ext>
            </a:extLst>
          </p:cNvPr>
          <p:cNvSpPr>
            <a:spLocks noGrp="1"/>
          </p:cNvSpPr>
          <p:nvPr>
            <p:ph sz="half" idx="1"/>
          </p:nvPr>
        </p:nvSpPr>
        <p:spPr>
          <a:xfrm>
            <a:off x="0" y="1162050"/>
            <a:ext cx="12191999" cy="5695950"/>
          </a:xfrm>
        </p:spPr>
        <p:txBody>
          <a:bodyPr/>
          <a:lstStyle>
            <a:lvl1pPr marL="228600" indent="-228600">
              <a:buFontTx/>
              <a:buBlip>
                <a:blip r:embed="rId2"/>
              </a:buBlip>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sidefod 4">
            <a:extLst>
              <a:ext uri="{FF2B5EF4-FFF2-40B4-BE49-F238E27FC236}">
                <a16:creationId xmlns:a16="http://schemas.microsoft.com/office/drawing/2014/main" id="{731DEA9A-34F4-4E23-99D8-0ABBAD7D9760}"/>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2496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2" name="Rektangel 11">
            <a:extLst>
              <a:ext uri="{FF2B5EF4-FFF2-40B4-BE49-F238E27FC236}">
                <a16:creationId xmlns:a16="http://schemas.microsoft.com/office/drawing/2014/main" id="{F71BDDD3-92D0-4556-B218-16EA25A46028}"/>
              </a:ext>
            </a:extLst>
          </p:cNvPr>
          <p:cNvSpPr/>
          <p:nvPr userDrawn="1"/>
        </p:nvSpPr>
        <p:spPr>
          <a:xfrm>
            <a:off x="0" y="6076950"/>
            <a:ext cx="121920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6619875"/>
            <a:ext cx="12192000" cy="2381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el 1">
            <a:extLst>
              <a:ext uri="{FF2B5EF4-FFF2-40B4-BE49-F238E27FC236}">
                <a16:creationId xmlns:a16="http://schemas.microsoft.com/office/drawing/2014/main" id="{675F2B2F-1F9D-40C1-9254-8683843BEE2C}"/>
              </a:ext>
            </a:extLst>
          </p:cNvPr>
          <p:cNvSpPr>
            <a:spLocks noGrp="1"/>
          </p:cNvSpPr>
          <p:nvPr>
            <p:ph type="title" hasCustomPrompt="1"/>
          </p:nvPr>
        </p:nvSpPr>
        <p:spPr>
          <a:xfrm>
            <a:off x="1821667" y="2222204"/>
            <a:ext cx="8570935"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1010973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l foto, graf og diagramm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5A55E2B-5CC3-4CA4-B6A1-4EC8D672E268}"/>
              </a:ext>
            </a:extLst>
          </p:cNvPr>
          <p:cNvSpPr>
            <a:spLocks noGrp="1"/>
          </p:cNvSpPr>
          <p:nvPr>
            <p:ph sz="half" idx="1"/>
          </p:nvPr>
        </p:nvSpPr>
        <p:spPr>
          <a:xfrm>
            <a:off x="0" y="0"/>
            <a:ext cx="12191999" cy="6858000"/>
          </a:xfrm>
        </p:spPr>
        <p:txBody>
          <a:bodyPr/>
          <a:lstStyle>
            <a:lvl1pPr marL="0" indent="0">
              <a:buFont typeface="Arial" panose="020B0604020202020204" pitchFamily="34" charset="0"/>
              <a:buNone/>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4" name="Pladsholder til sidefod 4">
            <a:extLst>
              <a:ext uri="{FF2B5EF4-FFF2-40B4-BE49-F238E27FC236}">
                <a16:creationId xmlns:a16="http://schemas.microsoft.com/office/drawing/2014/main" id="{6EDB9C0D-A6CB-4E32-A0C3-D2EEC15C791C}"/>
              </a:ext>
            </a:extLst>
          </p:cNvPr>
          <p:cNvSpPr>
            <a:spLocks noGrp="1"/>
          </p:cNvSpPr>
          <p:nvPr>
            <p:ph type="ftr" sz="quarter" idx="11"/>
          </p:nvPr>
        </p:nvSpPr>
        <p:spPr>
          <a:xfrm>
            <a:off x="838200" y="6310312"/>
            <a:ext cx="2777836" cy="365125"/>
          </a:xfrm>
          <a:prstGeom prst="rect">
            <a:avLst/>
          </a:prstGeom>
        </p:spPr>
        <p:txBody>
          <a:bodyPr/>
          <a:lstStyle>
            <a:lvl1pPr>
              <a:defRPr sz="1000">
                <a:solidFill>
                  <a:schemeClr val="tx1"/>
                </a:solidFill>
              </a:defRPr>
            </a:lvl1pPr>
          </a:lstStyle>
          <a:p>
            <a:r>
              <a:rPr lang="da-DK"/>
              <a:t>Her er plads til en sidefods-tekst</a:t>
            </a:r>
            <a:endParaRPr lang="da-DK" dirty="0"/>
          </a:p>
        </p:txBody>
      </p:sp>
    </p:spTree>
    <p:extLst>
      <p:ext uri="{BB962C8B-B14F-4D97-AF65-F5344CB8AC3E}">
        <p14:creationId xmlns:p14="http://schemas.microsoft.com/office/powerpoint/2010/main" val="842060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n top og bund, fri leg, lys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4318635" y="1228724"/>
            <a:ext cx="7520940" cy="37814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01089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2">
            <a:extLst>
              <a:ext uri="{FF2B5EF4-FFF2-40B4-BE49-F238E27FC236}">
                <a16:creationId xmlns:a16="http://schemas.microsoft.com/office/drawing/2014/main" id="{676AC4E6-5CD6-400D-A2C3-F223022E96AE}"/>
              </a:ext>
            </a:extLst>
          </p:cNvPr>
          <p:cNvSpPr>
            <a:spLocks noGrp="1"/>
          </p:cNvSpPr>
          <p:nvPr>
            <p:ph sz="half" idx="1"/>
          </p:nvPr>
        </p:nvSpPr>
        <p:spPr>
          <a:xfrm>
            <a:off x="571499" y="1825625"/>
            <a:ext cx="11268075" cy="4351338"/>
          </a:xfrm>
        </p:spPr>
        <p:txBody>
          <a:bodyPr/>
          <a:lstStyle>
            <a:lvl1pPr marL="228600" indent="-228600">
              <a:buFontTx/>
              <a:buBlip>
                <a:blip r:embed="rId2"/>
              </a:buBlip>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0BDFF04C-29D4-4C57-A7E3-9B4A6D15EBAD}"/>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278198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fotos">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CEA37066-2D69-4B0D-9909-6A0124C438D4}"/>
              </a:ext>
            </a:extLst>
          </p:cNvPr>
          <p:cNvSpPr>
            <a:spLocks noGrp="1"/>
          </p:cNvSpPr>
          <p:nvPr>
            <p:ph type="title"/>
          </p:nvPr>
        </p:nvSpPr>
        <p:spPr>
          <a:xfrm>
            <a:off x="838200" y="365125"/>
            <a:ext cx="9039225" cy="1325563"/>
          </a:xfrm>
        </p:spPr>
        <p:txBody>
          <a:bodyPr/>
          <a:lstStyle/>
          <a:p>
            <a:r>
              <a:rPr lang="da-DK"/>
              <a:t>Klik for at redigere titeltypografien i masteren</a:t>
            </a:r>
            <a:endParaRPr lang="da-DK" dirty="0"/>
          </a:p>
        </p:txBody>
      </p:sp>
      <p:sp>
        <p:nvSpPr>
          <p:cNvPr id="17" name="Pladsholder til indhold 2">
            <a:extLst>
              <a:ext uri="{FF2B5EF4-FFF2-40B4-BE49-F238E27FC236}">
                <a16:creationId xmlns:a16="http://schemas.microsoft.com/office/drawing/2014/main" id="{74D9F45E-7FB5-4363-8B79-FD42F72EA805}"/>
              </a:ext>
            </a:extLst>
          </p:cNvPr>
          <p:cNvSpPr>
            <a:spLocks noGrp="1"/>
          </p:cNvSpPr>
          <p:nvPr>
            <p:ph idx="1"/>
          </p:nvPr>
        </p:nvSpPr>
        <p:spPr>
          <a:xfrm>
            <a:off x="560717"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18" name="Pladsholder til indhold 2">
            <a:extLst>
              <a:ext uri="{FF2B5EF4-FFF2-40B4-BE49-F238E27FC236}">
                <a16:creationId xmlns:a16="http://schemas.microsoft.com/office/drawing/2014/main" id="{33FA5B1F-6213-472F-BDAF-E1082291B038}"/>
              </a:ext>
            </a:extLst>
          </p:cNvPr>
          <p:cNvSpPr>
            <a:spLocks noGrp="1"/>
          </p:cNvSpPr>
          <p:nvPr>
            <p:ph idx="12"/>
          </p:nvPr>
        </p:nvSpPr>
        <p:spPr>
          <a:xfrm>
            <a:off x="4338008"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19" name="Pladsholder til indhold 2">
            <a:extLst>
              <a:ext uri="{FF2B5EF4-FFF2-40B4-BE49-F238E27FC236}">
                <a16:creationId xmlns:a16="http://schemas.microsoft.com/office/drawing/2014/main" id="{E4834F41-254A-4E1D-9E53-F7E1CB426734}"/>
              </a:ext>
            </a:extLst>
          </p:cNvPr>
          <p:cNvSpPr>
            <a:spLocks noGrp="1"/>
          </p:cNvSpPr>
          <p:nvPr>
            <p:ph idx="13"/>
          </p:nvPr>
        </p:nvSpPr>
        <p:spPr>
          <a:xfrm>
            <a:off x="8119433"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7" name="Pladsholder til sidefod 4">
            <a:extLst>
              <a:ext uri="{FF2B5EF4-FFF2-40B4-BE49-F238E27FC236}">
                <a16:creationId xmlns:a16="http://schemas.microsoft.com/office/drawing/2014/main" id="{7D4C934E-581F-47DF-A4F7-2D2234B87C3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3597498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dhold med billedtekst,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4E538-6B3E-4E92-BA57-94520E3A89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758503-2E1B-4D26-BA6D-6762686895D8}"/>
              </a:ext>
            </a:extLst>
          </p:cNvPr>
          <p:cNvSpPr>
            <a:spLocks noGrp="1"/>
          </p:cNvSpPr>
          <p:nvPr>
            <p:ph idx="1"/>
          </p:nvPr>
        </p:nvSpPr>
        <p:spPr>
          <a:xfrm>
            <a:off x="5183188" y="1285337"/>
            <a:ext cx="6172200" cy="4575714"/>
          </a:xfrm>
        </p:spPr>
        <p:txBody>
          <a:bodyPr/>
          <a:lstStyle>
            <a:lvl1pPr marL="228600" indent="-228600">
              <a:buFontTx/>
              <a:buBlip>
                <a:blip r:embed="rId2"/>
              </a:buBlip>
              <a:defRPr sz="3200"/>
            </a:lvl1pPr>
            <a:lvl2pPr marL="685800" indent="-228600">
              <a:buFontTx/>
              <a:buBlip>
                <a:blip r:embed="rId2"/>
              </a:buBlip>
              <a:defRPr sz="2800"/>
            </a:lvl2pPr>
            <a:lvl3pPr marL="1143000" indent="-228600">
              <a:buFontTx/>
              <a:buBlip>
                <a:blip r:embed="rId2"/>
              </a:buBlip>
              <a:defRPr sz="2400"/>
            </a:lvl3pPr>
            <a:lvl4pPr marL="1600200" indent="-228600">
              <a:buFontTx/>
              <a:buBlip>
                <a:blip r:embed="rId2"/>
              </a:buBlip>
              <a:defRPr sz="2000"/>
            </a:lvl4pPr>
            <a:lvl5pPr marL="2057400" indent="-228600">
              <a:buFontTx/>
              <a:buBlip>
                <a:blip r:embed="rId2"/>
              </a:buBlip>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a:extLst>
              <a:ext uri="{FF2B5EF4-FFF2-40B4-BE49-F238E27FC236}">
                <a16:creationId xmlns:a16="http://schemas.microsoft.com/office/drawing/2014/main" id="{AD584096-3425-414E-9652-0289AC45C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E5F59E5A-BC6A-43C3-8C89-2FB77712A20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4011276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dhold med billedtekst,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4E538-6B3E-4E92-BA57-94520E3A89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758503-2E1B-4D26-BA6D-6762686895D8}"/>
              </a:ext>
            </a:extLst>
          </p:cNvPr>
          <p:cNvSpPr>
            <a:spLocks noGrp="1"/>
          </p:cNvSpPr>
          <p:nvPr>
            <p:ph idx="1"/>
          </p:nvPr>
        </p:nvSpPr>
        <p:spPr>
          <a:xfrm>
            <a:off x="5183188" y="1285337"/>
            <a:ext cx="6172200" cy="4575714"/>
          </a:xfrm>
        </p:spPr>
        <p:txBody>
          <a:bodyPr/>
          <a:lstStyle>
            <a:lvl1pPr marL="228600" indent="-228600">
              <a:buFontTx/>
              <a:buBlip>
                <a:blip r:embed="rId2"/>
              </a:buBlip>
              <a:defRPr sz="3200"/>
            </a:lvl1pPr>
            <a:lvl2pPr marL="685800" indent="-228600">
              <a:buFontTx/>
              <a:buBlip>
                <a:blip r:embed="rId2"/>
              </a:buBlip>
              <a:defRPr sz="2800"/>
            </a:lvl2pPr>
            <a:lvl3pPr marL="1143000" indent="-228600">
              <a:buFontTx/>
              <a:buBlip>
                <a:blip r:embed="rId2"/>
              </a:buBlip>
              <a:defRPr sz="2400"/>
            </a:lvl3pPr>
            <a:lvl4pPr marL="1600200" indent="-228600">
              <a:buFontTx/>
              <a:buBlip>
                <a:blip r:embed="rId2"/>
              </a:buBlip>
              <a:defRPr sz="2000"/>
            </a:lvl4pPr>
            <a:lvl5pPr marL="2057400" indent="-228600">
              <a:buFontTx/>
              <a:buBlip>
                <a:blip r:embed="rId2"/>
              </a:buBlip>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a:extLst>
              <a:ext uri="{FF2B5EF4-FFF2-40B4-BE49-F238E27FC236}">
                <a16:creationId xmlns:a16="http://schemas.microsoft.com/office/drawing/2014/main" id="{AD584096-3425-414E-9652-0289AC45C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4725359C-95C3-49CD-A44B-6F80BD149581}"/>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57106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D2672-6DA7-443E-88C9-2D9D103F7DF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A8CB2C21-9A9F-4F5F-9B1F-2AA574A5C7A0}"/>
              </a:ext>
            </a:extLst>
          </p:cNvPr>
          <p:cNvSpPr>
            <a:spLocks noGrp="1"/>
          </p:cNvSpPr>
          <p:nvPr>
            <p:ph type="pic" idx="1"/>
          </p:nvPr>
        </p:nvSpPr>
        <p:spPr>
          <a:xfrm>
            <a:off x="5183188" y="1276709"/>
            <a:ext cx="6172200" cy="45843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47869210-0999-47D9-9179-1E28A36CB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6FCC2A11-8A39-4510-8ADF-D90BE14D788C}"/>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812635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n top og bund, fri leg - Mørk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4318635" y="1228724"/>
            <a:ext cx="7520940" cy="378142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0512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2">
            <a:extLst>
              <a:ext uri="{FF2B5EF4-FFF2-40B4-BE49-F238E27FC236}">
                <a16:creationId xmlns:a16="http://schemas.microsoft.com/office/drawing/2014/main" id="{676AC4E6-5CD6-400D-A2C3-F223022E96AE}"/>
              </a:ext>
            </a:extLst>
          </p:cNvPr>
          <p:cNvSpPr>
            <a:spLocks noGrp="1"/>
          </p:cNvSpPr>
          <p:nvPr>
            <p:ph sz="half" idx="1"/>
          </p:nvPr>
        </p:nvSpPr>
        <p:spPr>
          <a:xfrm>
            <a:off x="571499" y="1825625"/>
            <a:ext cx="11268075" cy="4351338"/>
          </a:xfrm>
        </p:spPr>
        <p:txBody>
          <a:bodyPr/>
          <a:lstStyle>
            <a:lvl1pPr marL="228600" indent="-228600">
              <a:buFontTx/>
              <a:buBlip>
                <a:blip r:embed="rId2"/>
              </a:buBlip>
              <a:defRPr>
                <a:solidFill>
                  <a:schemeClr val="accent5"/>
                </a:solidFill>
              </a:defRPr>
            </a:lvl1pPr>
            <a:lvl2pPr marL="685800" indent="-228600">
              <a:buFontTx/>
              <a:buBlip>
                <a:blip r:embed="rId2"/>
              </a:buBlip>
              <a:defRPr>
                <a:solidFill>
                  <a:schemeClr val="accent5"/>
                </a:solidFill>
              </a:defRPr>
            </a:lvl2pPr>
            <a:lvl3pPr marL="1143000" indent="-228600">
              <a:buFontTx/>
              <a:buBlip>
                <a:blip r:embed="rId2"/>
              </a:buBlip>
              <a:defRPr>
                <a:solidFill>
                  <a:schemeClr val="accent5"/>
                </a:solidFill>
              </a:defRPr>
            </a:lvl3pPr>
            <a:lvl4pPr marL="1600200" indent="-228600">
              <a:buFontTx/>
              <a:buBlip>
                <a:blip r:embed="rId2"/>
              </a:buBlip>
              <a:defRPr>
                <a:solidFill>
                  <a:schemeClr val="accent5"/>
                </a:solidFill>
              </a:defRPr>
            </a:lvl4pPr>
            <a:lvl5pPr marL="2057400" indent="-228600">
              <a:buFontTx/>
              <a:buBlip>
                <a:blip r:embed="rId2"/>
              </a:buBlip>
              <a:defRPr>
                <a:solidFill>
                  <a:schemeClr val="accent5"/>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756776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me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6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2">
            <a:extLst>
              <a:ext uri="{FF2B5EF4-FFF2-40B4-BE49-F238E27FC236}">
                <a16:creationId xmlns:a16="http://schemas.microsoft.com/office/drawing/2014/main" id="{BB323200-68F2-4A1D-8C6D-50DA6D6A2765}"/>
              </a:ext>
            </a:extLst>
          </p:cNvPr>
          <p:cNvSpPr>
            <a:spLocks noGrp="1"/>
          </p:cNvSpPr>
          <p:nvPr>
            <p:ph idx="1"/>
          </p:nvPr>
        </p:nvSpPr>
        <p:spPr>
          <a:xfrm>
            <a:off x="0" y="1171575"/>
            <a:ext cx="8939214" cy="5254163"/>
          </a:xfrm>
          <a:blipFill dpi="0" rotWithShape="1">
            <a:blip r:embed="rId2">
              <a:extLst>
                <a:ext uri="{28A0092B-C50C-407E-A947-70E740481C1C}">
                  <a14:useLocalDpi xmlns:a14="http://schemas.microsoft.com/office/drawing/2010/main" val="0"/>
                </a:ext>
              </a:extLst>
            </a:blip>
            <a:srcRect/>
            <a:stretch>
              <a:fillRect/>
            </a:stretch>
          </a:blipFill>
          <a:ln>
            <a:noFill/>
          </a:ln>
        </p:spPr>
        <p:txBody>
          <a:bodyPr/>
          <a:lstStyle>
            <a:lvl1pPr marL="0" indent="0">
              <a:buFontTx/>
              <a:buNone/>
              <a:defRPr>
                <a:solidFill>
                  <a:schemeClr val="bg1"/>
                </a:solidFill>
              </a:defRPr>
            </a:lvl1pPr>
            <a:lvl2pPr marL="685800" indent="-228600">
              <a:buFontTx/>
              <a:buBlip>
                <a:blip r:embed="rId3"/>
              </a:buBlip>
              <a:defRPr>
                <a:solidFill>
                  <a:schemeClr val="bg1"/>
                </a:solidFill>
              </a:defRPr>
            </a:lvl2pPr>
            <a:lvl3pPr marL="1143000" indent="-228600">
              <a:buFontTx/>
              <a:buBlip>
                <a:blip r:embed="rId3"/>
              </a:buBlip>
              <a:defRPr>
                <a:solidFill>
                  <a:schemeClr val="bg1"/>
                </a:solidFill>
              </a:defRPr>
            </a:lvl3pPr>
            <a:lvl4pPr marL="1600200" indent="-228600">
              <a:buFontTx/>
              <a:buBlip>
                <a:blip r:embed="rId3"/>
              </a:buBlip>
              <a:defRPr>
                <a:solidFill>
                  <a:schemeClr val="bg1"/>
                </a:solidFill>
              </a:defRPr>
            </a:lvl4pPr>
            <a:lvl5pPr marL="2057400" indent="-228600">
              <a:buFontTx/>
              <a:buBlip>
                <a:blip r:embed="rId3"/>
              </a:buBlip>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3456986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8B568B7-03A6-484A-B8DB-77437768C687}"/>
              </a:ext>
            </a:extLst>
          </p:cNvPr>
          <p:cNvSpPr/>
          <p:nvPr userDrawn="1"/>
        </p:nvSpPr>
        <p:spPr>
          <a:xfrm>
            <a:off x="0" y="0"/>
            <a:ext cx="7337494" cy="5220586"/>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14C6C62-99FA-4F94-A9A5-BFB9B3A3C0DD}"/>
              </a:ext>
            </a:extLst>
          </p:cNvPr>
          <p:cNvSpPr/>
          <p:nvPr userDrawn="1"/>
        </p:nvSpPr>
        <p:spPr>
          <a:xfrm>
            <a:off x="0" y="6168014"/>
            <a:ext cx="12192000" cy="68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C20A0C01-732B-4093-B7DC-619E5CCB9493}"/>
              </a:ext>
            </a:extLst>
          </p:cNvPr>
          <p:cNvSpPr/>
          <p:nvPr userDrawn="1"/>
        </p:nvSpPr>
        <p:spPr>
          <a:xfrm>
            <a:off x="0" y="2731492"/>
            <a:ext cx="11053153" cy="363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a:extLst>
              <a:ext uri="{FF2B5EF4-FFF2-40B4-BE49-F238E27FC236}">
                <a16:creationId xmlns:a16="http://schemas.microsoft.com/office/drawing/2014/main" id="{B26E085E-3F81-4B1E-9D8C-EABAC1AD08CA}"/>
              </a:ext>
            </a:extLst>
          </p:cNvPr>
          <p:cNvSpPr/>
          <p:nvPr userDrawn="1"/>
        </p:nvSpPr>
        <p:spPr>
          <a:xfrm>
            <a:off x="1138847" y="2222205"/>
            <a:ext cx="9369496" cy="3637240"/>
          </a:xfrm>
          <a:prstGeom prst="rect">
            <a:avLst/>
          </a:prstGeom>
          <a:solidFill>
            <a:srgbClr val="CEB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descr="Et billede, der indeholder tegning&#10;&#10;Automatisk genereret beskrivelse">
            <a:extLst>
              <a:ext uri="{FF2B5EF4-FFF2-40B4-BE49-F238E27FC236}">
                <a16:creationId xmlns:a16="http://schemas.microsoft.com/office/drawing/2014/main" id="{26A87FE8-C7E0-4DC0-8B92-CCB37FA158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6046" y="2731493"/>
            <a:ext cx="443343" cy="443343"/>
          </a:xfrm>
          <a:prstGeom prst="rect">
            <a:avLst/>
          </a:prstGeom>
        </p:spPr>
      </p:pic>
      <p:sp>
        <p:nvSpPr>
          <p:cNvPr id="4" name="Rektangel 3">
            <a:extLst>
              <a:ext uri="{FF2B5EF4-FFF2-40B4-BE49-F238E27FC236}">
                <a16:creationId xmlns:a16="http://schemas.microsoft.com/office/drawing/2014/main" id="{50D344E3-DFA6-4093-B60F-4762035CC5AB}"/>
              </a:ext>
            </a:extLst>
          </p:cNvPr>
          <p:cNvSpPr/>
          <p:nvPr userDrawn="1"/>
        </p:nvSpPr>
        <p:spPr>
          <a:xfrm>
            <a:off x="0" y="6619875"/>
            <a:ext cx="12192000" cy="2381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tegning&#10;&#10;Automatisk genereret beskrivelse">
            <a:extLst>
              <a:ext uri="{FF2B5EF4-FFF2-40B4-BE49-F238E27FC236}">
                <a16:creationId xmlns:a16="http://schemas.microsoft.com/office/drawing/2014/main" id="{A5859714-3645-4CD7-90CD-331CE1307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6046" y="2731493"/>
            <a:ext cx="443343" cy="443343"/>
          </a:xfrm>
          <a:prstGeom prst="rect">
            <a:avLst/>
          </a:prstGeom>
        </p:spPr>
      </p:pic>
      <p:sp>
        <p:nvSpPr>
          <p:cNvPr id="16" name="Titel 1">
            <a:extLst>
              <a:ext uri="{FF2B5EF4-FFF2-40B4-BE49-F238E27FC236}">
                <a16:creationId xmlns:a16="http://schemas.microsoft.com/office/drawing/2014/main" id="{1CC93DE0-4A8A-4A76-ABB7-46402BBA3F2F}"/>
              </a:ext>
            </a:extLst>
          </p:cNvPr>
          <p:cNvSpPr>
            <a:spLocks noGrp="1"/>
          </p:cNvSpPr>
          <p:nvPr>
            <p:ph type="title" hasCustomPrompt="1"/>
          </p:nvPr>
        </p:nvSpPr>
        <p:spPr>
          <a:xfrm>
            <a:off x="1821667" y="2222204"/>
            <a:ext cx="8308899"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
        <p:nvSpPr>
          <p:cNvPr id="17" name="Undertitel 2">
            <a:extLst>
              <a:ext uri="{FF2B5EF4-FFF2-40B4-BE49-F238E27FC236}">
                <a16:creationId xmlns:a16="http://schemas.microsoft.com/office/drawing/2014/main" id="{CBBAEED5-DE38-4733-801C-86AC8C342A8D}"/>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74243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2" name="Rektangel 11">
            <a:extLst>
              <a:ext uri="{FF2B5EF4-FFF2-40B4-BE49-F238E27FC236}">
                <a16:creationId xmlns:a16="http://schemas.microsoft.com/office/drawing/2014/main" id="{F71BDDD3-92D0-4556-B218-16EA25A46028}"/>
              </a:ext>
            </a:extLst>
          </p:cNvPr>
          <p:cNvSpPr/>
          <p:nvPr userDrawn="1"/>
        </p:nvSpPr>
        <p:spPr>
          <a:xfrm>
            <a:off x="0" y="6076950"/>
            <a:ext cx="121920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6619875"/>
            <a:ext cx="12192000" cy="2381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el 1">
            <a:extLst>
              <a:ext uri="{FF2B5EF4-FFF2-40B4-BE49-F238E27FC236}">
                <a16:creationId xmlns:a16="http://schemas.microsoft.com/office/drawing/2014/main" id="{675F2B2F-1F9D-40C1-9254-8683843BEE2C}"/>
              </a:ext>
            </a:extLst>
          </p:cNvPr>
          <p:cNvSpPr>
            <a:spLocks noGrp="1"/>
          </p:cNvSpPr>
          <p:nvPr>
            <p:ph type="title" hasCustomPrompt="1"/>
          </p:nvPr>
        </p:nvSpPr>
        <p:spPr>
          <a:xfrm>
            <a:off x="1821667" y="2222204"/>
            <a:ext cx="8570935"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341864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71BDDD3-92D0-4556-B218-16EA25A46028}"/>
              </a:ext>
            </a:extLst>
          </p:cNvPr>
          <p:cNvSpPr/>
          <p:nvPr userDrawn="1"/>
        </p:nvSpPr>
        <p:spPr>
          <a:xfrm>
            <a:off x="0" y="6076950"/>
            <a:ext cx="121920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6619875"/>
            <a:ext cx="12192000" cy="238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0438A09-864B-4F93-8AC3-D16715899AB9}"/>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2819808D-0318-4A03-BE79-82177DF8643B}"/>
              </a:ext>
            </a:extLst>
          </p:cNvPr>
          <p:cNvSpPr/>
          <p:nvPr userDrawn="1"/>
        </p:nvSpPr>
        <p:spPr>
          <a:xfrm>
            <a:off x="0" y="2717506"/>
            <a:ext cx="11082465" cy="36230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CEB481"/>
              </a:solidFill>
            </a:endParaRPr>
          </a:p>
        </p:txBody>
      </p:sp>
      <p:sp>
        <p:nvSpPr>
          <p:cNvPr id="4" name="Rektangel 3">
            <a:extLst>
              <a:ext uri="{FF2B5EF4-FFF2-40B4-BE49-F238E27FC236}">
                <a16:creationId xmlns:a16="http://schemas.microsoft.com/office/drawing/2014/main" id="{87879F31-FF9F-4FE6-B58A-0B75C47EB33F}"/>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AC440A5-7371-4A97-A8D2-0CA74A3900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8" name="Pladsholder til tekst 2">
            <a:extLst>
              <a:ext uri="{FF2B5EF4-FFF2-40B4-BE49-F238E27FC236}">
                <a16:creationId xmlns:a16="http://schemas.microsoft.com/office/drawing/2014/main" id="{465455D2-6388-49C1-A4C0-F372A4C3F42B}"/>
              </a:ext>
            </a:extLst>
          </p:cNvPr>
          <p:cNvSpPr txBox="1">
            <a:spLocks/>
          </p:cNvSpPr>
          <p:nvPr userDrawn="1"/>
        </p:nvSpPr>
        <p:spPr>
          <a:xfrm>
            <a:off x="1821668" y="4380679"/>
            <a:ext cx="8400634" cy="1272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Klik for at redigere teksttypografierne i masteren</a:t>
            </a:r>
          </a:p>
          <a:p>
            <a:pPr marL="457200" lvl="1" indent="0">
              <a:buNone/>
            </a:pPr>
            <a:endParaRPr lang="da-DK" dirty="0"/>
          </a:p>
        </p:txBody>
      </p:sp>
      <p:sp>
        <p:nvSpPr>
          <p:cNvPr id="10" name="Titel 1">
            <a:extLst>
              <a:ext uri="{FF2B5EF4-FFF2-40B4-BE49-F238E27FC236}">
                <a16:creationId xmlns:a16="http://schemas.microsoft.com/office/drawing/2014/main" id="{0B0A93E9-C664-4479-A53A-308E1312FB5B}"/>
              </a:ext>
            </a:extLst>
          </p:cNvPr>
          <p:cNvSpPr>
            <a:spLocks noGrp="1"/>
          </p:cNvSpPr>
          <p:nvPr>
            <p:ph type="title" hasCustomPrompt="1"/>
          </p:nvPr>
        </p:nvSpPr>
        <p:spPr>
          <a:xfrm>
            <a:off x="1821667" y="2222204"/>
            <a:ext cx="8400634"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2880408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71BDDD3-92D0-4556-B218-16EA25A46028}"/>
              </a:ext>
            </a:extLst>
          </p:cNvPr>
          <p:cNvSpPr/>
          <p:nvPr userDrawn="1"/>
        </p:nvSpPr>
        <p:spPr>
          <a:xfrm>
            <a:off x="0" y="6076950"/>
            <a:ext cx="121920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6619875"/>
            <a:ext cx="12192000" cy="238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0438A09-864B-4F93-8AC3-D16715899AB9}"/>
              </a:ext>
            </a:extLst>
          </p:cNvPr>
          <p:cNvSpPr/>
          <p:nvPr userDrawn="1"/>
        </p:nvSpPr>
        <p:spPr>
          <a:xfrm>
            <a:off x="0" y="0"/>
            <a:ext cx="7520940" cy="509778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2819808D-0318-4A03-BE79-82177DF8643B}"/>
              </a:ext>
            </a:extLst>
          </p:cNvPr>
          <p:cNvSpPr/>
          <p:nvPr userDrawn="1"/>
        </p:nvSpPr>
        <p:spPr>
          <a:xfrm>
            <a:off x="0" y="2717506"/>
            <a:ext cx="11082465" cy="36230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CEB481"/>
              </a:solidFill>
            </a:endParaRPr>
          </a:p>
        </p:txBody>
      </p:sp>
      <p:sp>
        <p:nvSpPr>
          <p:cNvPr id="4" name="Rektangel 3">
            <a:extLst>
              <a:ext uri="{FF2B5EF4-FFF2-40B4-BE49-F238E27FC236}">
                <a16:creationId xmlns:a16="http://schemas.microsoft.com/office/drawing/2014/main" id="{87879F31-FF9F-4FE6-B58A-0B75C47EB33F}"/>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AC440A5-7371-4A97-A8D2-0CA74A3900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8" name="Pladsholder til tekst 2">
            <a:extLst>
              <a:ext uri="{FF2B5EF4-FFF2-40B4-BE49-F238E27FC236}">
                <a16:creationId xmlns:a16="http://schemas.microsoft.com/office/drawing/2014/main" id="{465455D2-6388-49C1-A4C0-F372A4C3F42B}"/>
              </a:ext>
            </a:extLst>
          </p:cNvPr>
          <p:cNvSpPr txBox="1">
            <a:spLocks/>
          </p:cNvSpPr>
          <p:nvPr userDrawn="1"/>
        </p:nvSpPr>
        <p:spPr>
          <a:xfrm>
            <a:off x="1821668" y="4380679"/>
            <a:ext cx="8400634" cy="1272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Klik for at redigere teksttypografierne i masteren</a:t>
            </a:r>
          </a:p>
          <a:p>
            <a:pPr marL="457200" lvl="1" indent="0">
              <a:buNone/>
            </a:pPr>
            <a:endParaRPr lang="da-DK" dirty="0"/>
          </a:p>
        </p:txBody>
      </p:sp>
      <p:sp>
        <p:nvSpPr>
          <p:cNvPr id="10" name="Titel 1">
            <a:extLst>
              <a:ext uri="{FF2B5EF4-FFF2-40B4-BE49-F238E27FC236}">
                <a16:creationId xmlns:a16="http://schemas.microsoft.com/office/drawing/2014/main" id="{0B0A93E9-C664-4479-A53A-308E1312FB5B}"/>
              </a:ext>
            </a:extLst>
          </p:cNvPr>
          <p:cNvSpPr>
            <a:spLocks noGrp="1"/>
          </p:cNvSpPr>
          <p:nvPr>
            <p:ph type="title" hasCustomPrompt="1"/>
          </p:nvPr>
        </p:nvSpPr>
        <p:spPr>
          <a:xfrm>
            <a:off x="1821667" y="2222204"/>
            <a:ext cx="8400634"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4244164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4585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A82B396D-8C37-4008-84FA-3EBC87303016}"/>
              </a:ext>
            </a:extLst>
          </p:cNvPr>
          <p:cNvSpPr>
            <a:spLocks noGrp="1"/>
          </p:cNvSpPr>
          <p:nvPr>
            <p:ph type="title" hasCustomPrompt="1"/>
          </p:nvPr>
        </p:nvSpPr>
        <p:spPr>
          <a:xfrm>
            <a:off x="1821667" y="2222204"/>
            <a:ext cx="8570935"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4124665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4585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8E3663E3-A7CF-46D8-90F7-05DDB71749B6}"/>
              </a:ext>
            </a:extLst>
          </p:cNvPr>
          <p:cNvSpPr>
            <a:spLocks noGrp="1"/>
          </p:cNvSpPr>
          <p:nvPr>
            <p:ph type="title" hasCustomPrompt="1"/>
          </p:nvPr>
        </p:nvSpPr>
        <p:spPr>
          <a:xfrm>
            <a:off x="1821667" y="2222204"/>
            <a:ext cx="8400634"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222404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B58A5387-07D0-4F56-AD4A-F5C26996E013}"/>
              </a:ext>
            </a:extLst>
          </p:cNvPr>
          <p:cNvSpPr>
            <a:spLocks noGrp="1"/>
          </p:cNvSpPr>
          <p:nvPr>
            <p:ph type="title" hasCustomPrompt="1"/>
          </p:nvPr>
        </p:nvSpPr>
        <p:spPr>
          <a:xfrm>
            <a:off x="1821666" y="2222204"/>
            <a:ext cx="8570935" cy="2039915"/>
          </a:xfrm>
        </p:spPr>
        <p:txBody>
          <a:bodyPr anchor="ctr" anchorCtr="0">
            <a:normAutofit/>
          </a:bodyPr>
          <a:lstStyle>
            <a:lvl1pPr algn="l">
              <a:defRPr sz="4400" b="1">
                <a:solidFill>
                  <a:schemeClr val="bg2"/>
                </a:solidFill>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1042924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 name="Rektangel 1">
            <a:extLst>
              <a:ext uri="{FF2B5EF4-FFF2-40B4-BE49-F238E27FC236}">
                <a16:creationId xmlns:a16="http://schemas.microsoft.com/office/drawing/2014/main" id="{C969EA62-3ED8-48D5-9FDF-1495FE8D7750}"/>
              </a:ext>
            </a:extLst>
          </p:cNvPr>
          <p:cNvSpPr/>
          <p:nvPr userDrawn="1"/>
        </p:nvSpPr>
        <p:spPr>
          <a:xfrm>
            <a:off x="0" y="6619875"/>
            <a:ext cx="12192000" cy="23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9E0D7BE0-2E5C-4AAE-B35A-7848E5F5B183}"/>
              </a:ext>
            </a:extLst>
          </p:cNvPr>
          <p:cNvSpPr>
            <a:spLocks noGrp="1"/>
          </p:cNvSpPr>
          <p:nvPr>
            <p:ph type="title" hasCustomPrompt="1"/>
          </p:nvPr>
        </p:nvSpPr>
        <p:spPr>
          <a:xfrm>
            <a:off x="1821666" y="2222204"/>
            <a:ext cx="8570935" cy="2039915"/>
          </a:xfrm>
        </p:spPr>
        <p:txBody>
          <a:bodyPr anchor="ctr" anchorCtr="0">
            <a:normAutofit/>
          </a:bodyPr>
          <a:lstStyle>
            <a:lvl1pPr algn="l">
              <a:defRPr sz="4400" b="1">
                <a:solidFill>
                  <a:schemeClr val="bg2"/>
                </a:solidFill>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1951355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02BB8-3C60-4028-AD50-4FE278670B41}"/>
              </a:ext>
            </a:extLst>
          </p:cNvPr>
          <p:cNvSpPr>
            <a:spLocks noGrp="1"/>
          </p:cNvSpPr>
          <p:nvPr>
            <p:ph type="title"/>
          </p:nvPr>
        </p:nvSpPr>
        <p:spPr>
          <a:xfrm>
            <a:off x="831850" y="1709738"/>
            <a:ext cx="10515600" cy="2852737"/>
          </a:xfrm>
        </p:spPr>
        <p:txBody>
          <a:bodyPr anchor="b">
            <a:normAutofit/>
          </a:bodyPr>
          <a:lstStyle>
            <a:lvl1pPr>
              <a:defRPr sz="4400" b="1">
                <a:latin typeface="Franklin Gothic Demi" panose="020B0703020102020204" pitchFamily="34" charset="0"/>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4B1BC4C0-74B5-405E-9084-6BBE7F586AD5}"/>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undertitel</a:t>
            </a:r>
          </a:p>
        </p:txBody>
      </p:sp>
      <p:sp>
        <p:nvSpPr>
          <p:cNvPr id="7" name="Pladsholder til sidefod 4">
            <a:extLst>
              <a:ext uri="{FF2B5EF4-FFF2-40B4-BE49-F238E27FC236}">
                <a16:creationId xmlns:a16="http://schemas.microsoft.com/office/drawing/2014/main" id="{6EAC2299-D470-45D3-91FC-B663613BE234}"/>
              </a:ext>
            </a:extLst>
          </p:cNvPr>
          <p:cNvSpPr>
            <a:spLocks noGrp="1"/>
          </p:cNvSpPr>
          <p:nvPr>
            <p:ph type="ftr" sz="quarter" idx="11"/>
          </p:nvPr>
        </p:nvSpPr>
        <p:spPr>
          <a:xfrm>
            <a:off x="838200" y="6310312"/>
            <a:ext cx="4114800" cy="365125"/>
          </a:xfrm>
          <a:prstGeom prst="rect">
            <a:avLst/>
          </a:prstGeom>
        </p:spPr>
        <p:txBody>
          <a:bodyPr/>
          <a:lstStyle>
            <a:lvl1pPr>
              <a:defRPr sz="1400"/>
            </a:lvl1pPr>
          </a:lstStyle>
          <a:p>
            <a:r>
              <a:rPr lang="da-DK"/>
              <a:t>Her er plads til en sidefods-tekst</a:t>
            </a:r>
            <a:endParaRPr lang="da-DK" dirty="0"/>
          </a:p>
        </p:txBody>
      </p:sp>
    </p:spTree>
    <p:extLst>
      <p:ext uri="{BB962C8B-B14F-4D97-AF65-F5344CB8AC3E}">
        <p14:creationId xmlns:p14="http://schemas.microsoft.com/office/powerpoint/2010/main" val="414351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57D1E7F5-03B1-4D37-840E-B9B6A8F85B62}"/>
              </a:ext>
            </a:extLst>
          </p:cNvPr>
          <p:cNvSpPr>
            <a:spLocks noGrp="1"/>
          </p:cNvSpPr>
          <p:nvPr>
            <p:ph type="ftr" sz="quarter" idx="11"/>
          </p:nvPr>
        </p:nvSpPr>
        <p:spPr>
          <a:xfrm>
            <a:off x="838200" y="6310312"/>
            <a:ext cx="4114800" cy="365125"/>
          </a:xfrm>
          <a:prstGeom prst="rect">
            <a:avLst/>
          </a:prstGeom>
        </p:spPr>
        <p:txBody>
          <a:bodyPr/>
          <a:lstStyle>
            <a:lvl1pPr>
              <a:defRPr sz="1400"/>
            </a:lvl1pPr>
          </a:lstStyle>
          <a:p>
            <a:r>
              <a:rPr lang="da-DK"/>
              <a:t>Her er plads til en sidefods-tekst</a:t>
            </a:r>
            <a:endParaRPr lang="da-DK" dirty="0"/>
          </a:p>
        </p:txBody>
      </p:sp>
    </p:spTree>
    <p:extLst>
      <p:ext uri="{BB962C8B-B14F-4D97-AF65-F5344CB8AC3E}">
        <p14:creationId xmlns:p14="http://schemas.microsoft.com/office/powerpoint/2010/main" val="2689966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el og indholdsobjekt,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57D1E7F5-03B1-4D37-840E-B9B6A8F85B62}"/>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4031595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el og almindelig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idefod 4">
            <a:extLst>
              <a:ext uri="{FF2B5EF4-FFF2-40B4-BE49-F238E27FC236}">
                <a16:creationId xmlns:a16="http://schemas.microsoft.com/office/drawing/2014/main" id="{68900FE3-9A9D-4CC1-8554-51EFB3B9572E}"/>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638614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 indholdsobjekter,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BC31AD50-B210-47E4-8D9F-CD7BE016B305}"/>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0661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4585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A82B396D-8C37-4008-84FA-3EBC87303016}"/>
              </a:ext>
            </a:extLst>
          </p:cNvPr>
          <p:cNvSpPr>
            <a:spLocks noGrp="1"/>
          </p:cNvSpPr>
          <p:nvPr>
            <p:ph type="title" hasCustomPrompt="1"/>
          </p:nvPr>
        </p:nvSpPr>
        <p:spPr>
          <a:xfrm>
            <a:off x="1821667" y="2222204"/>
            <a:ext cx="8570935"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3311084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71BCF7CC-E907-4B7C-BBD2-F9408BE24D54}"/>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613090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o spalter, almindleig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54CA-697E-41D8-9C54-9A575E7A41BB}"/>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F529A340-A4C1-44CE-AA4F-C349CBA56E93}"/>
              </a:ext>
            </a:extLst>
          </p:cNvPr>
          <p:cNvSpPr>
            <a:spLocks noGrp="1"/>
          </p:cNvSpPr>
          <p:nvPr>
            <p:ph sz="half" idx="1"/>
          </p:nvPr>
        </p:nvSpPr>
        <p:spPr>
          <a:xfrm>
            <a:off x="838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9A5A14CC-964C-46FA-B186-00D0DD90E500}"/>
              </a:ext>
            </a:extLst>
          </p:cNvPr>
          <p:cNvSpPr>
            <a:spLocks noGrp="1"/>
          </p:cNvSpPr>
          <p:nvPr>
            <p:ph sz="half" idx="10"/>
          </p:nvPr>
        </p:nvSpPr>
        <p:spPr>
          <a:xfrm>
            <a:off x="6172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4662EA2C-D35E-4674-B9F7-E701CA0DFBF9}"/>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89020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blå bullet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0E84C62B-729C-4EE7-B2E4-EB2F28667898}"/>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4272475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1_Sammenligning,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27FD25CC-6BBB-4A27-A035-1DA57FC580C8}"/>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21998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To spalter, overskrifter og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096B-35A1-4377-9282-082036127230}"/>
              </a:ext>
            </a:extLst>
          </p:cNvPr>
          <p:cNvSpPr>
            <a:spLocks noGrp="1"/>
          </p:cNvSpPr>
          <p:nvPr>
            <p:ph type="title"/>
          </p:nvPr>
        </p:nvSpPr>
        <p:spPr>
          <a:xfrm>
            <a:off x="839788" y="365125"/>
            <a:ext cx="9089216"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D988C81-57A2-4714-8EA8-405C8013B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20A097-9399-42C8-A154-B4112A1EA207}"/>
              </a:ext>
            </a:extLst>
          </p:cNvPr>
          <p:cNvSpPr>
            <a:spLocks noGrp="1"/>
          </p:cNvSpPr>
          <p:nvPr>
            <p:ph sz="half" idx="2"/>
          </p:nvPr>
        </p:nvSpPr>
        <p:spPr>
          <a:xfrm>
            <a:off x="839788" y="2505075"/>
            <a:ext cx="5157787" cy="368458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12723D74-8A30-45B4-A9F0-35C5F93EF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22642C9-A356-423C-BC87-67D017F0368D}"/>
              </a:ext>
            </a:extLst>
          </p:cNvPr>
          <p:cNvSpPr>
            <a:spLocks noGrp="1"/>
          </p:cNvSpPr>
          <p:nvPr>
            <p:ph sz="quarter" idx="4"/>
          </p:nvPr>
        </p:nvSpPr>
        <p:spPr>
          <a:xfrm>
            <a:off x="6172200" y="2505075"/>
            <a:ext cx="5183188" cy="368458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4">
            <a:extLst>
              <a:ext uri="{FF2B5EF4-FFF2-40B4-BE49-F238E27FC236}">
                <a16:creationId xmlns:a16="http://schemas.microsoft.com/office/drawing/2014/main" id="{AEDDEB0B-5018-4BFB-8066-69FE454A83D5}"/>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860337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n titel - ti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08E3A-85CA-4E12-97FB-73834DCA8623}"/>
              </a:ext>
            </a:extLst>
          </p:cNvPr>
          <p:cNvSpPr>
            <a:spLocks noGrp="1"/>
          </p:cNvSpPr>
          <p:nvPr>
            <p:ph type="title"/>
          </p:nvPr>
        </p:nvSpPr>
        <p:spPr>
          <a:xfrm>
            <a:off x="838200" y="365125"/>
            <a:ext cx="9047672" cy="1325563"/>
          </a:xfrm>
        </p:spPr>
        <p:txBody>
          <a:bodyPr/>
          <a:lstStyle/>
          <a:p>
            <a:r>
              <a:rPr lang="da-DK"/>
              <a:t>Klik for at redigere titeltypografien i masteren</a:t>
            </a:r>
            <a:endParaRPr lang="da-DK" dirty="0"/>
          </a:p>
        </p:txBody>
      </p:sp>
      <p:sp>
        <p:nvSpPr>
          <p:cNvPr id="5" name="Undertitel 2">
            <a:extLst>
              <a:ext uri="{FF2B5EF4-FFF2-40B4-BE49-F238E27FC236}">
                <a16:creationId xmlns:a16="http://schemas.microsoft.com/office/drawing/2014/main" id="{5A111C4D-FCC7-4B5D-8587-0D73D21F33BD}"/>
              </a:ext>
            </a:extLst>
          </p:cNvPr>
          <p:cNvSpPr>
            <a:spLocks noGrp="1"/>
          </p:cNvSpPr>
          <p:nvPr>
            <p:ph type="subTitle" idx="1" hasCustomPrompt="1"/>
          </p:nvPr>
        </p:nvSpPr>
        <p:spPr>
          <a:xfrm>
            <a:off x="838200" y="2228665"/>
            <a:ext cx="10115550" cy="3705409"/>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typografien i masteren</a:t>
            </a:r>
          </a:p>
        </p:txBody>
      </p:sp>
      <p:sp>
        <p:nvSpPr>
          <p:cNvPr id="4" name="Pladsholder til sidefod 4">
            <a:extLst>
              <a:ext uri="{FF2B5EF4-FFF2-40B4-BE49-F238E27FC236}">
                <a16:creationId xmlns:a16="http://schemas.microsoft.com/office/drawing/2014/main" id="{39100496-9A27-48FF-9DA9-916A15A238E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341412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n top og bund, fri le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5A55E2B-5CC3-4CA4-B6A1-4EC8D672E268}"/>
              </a:ext>
            </a:extLst>
          </p:cNvPr>
          <p:cNvSpPr>
            <a:spLocks noGrp="1"/>
          </p:cNvSpPr>
          <p:nvPr>
            <p:ph sz="half" idx="1"/>
          </p:nvPr>
        </p:nvSpPr>
        <p:spPr>
          <a:xfrm>
            <a:off x="0" y="1162050"/>
            <a:ext cx="12191999" cy="5695950"/>
          </a:xfrm>
        </p:spPr>
        <p:txBody>
          <a:bodyPr/>
          <a:lstStyle>
            <a:lvl1pPr marL="228600" indent="-228600">
              <a:buFontTx/>
              <a:buBlip>
                <a:blip r:embed="rId2"/>
              </a:buBlip>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sidefod 4">
            <a:extLst>
              <a:ext uri="{FF2B5EF4-FFF2-40B4-BE49-F238E27FC236}">
                <a16:creationId xmlns:a16="http://schemas.microsoft.com/office/drawing/2014/main" id="{731DEA9A-34F4-4E23-99D8-0ABBAD7D9760}"/>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24365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l foto, graf og diagramm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5A55E2B-5CC3-4CA4-B6A1-4EC8D672E268}"/>
              </a:ext>
            </a:extLst>
          </p:cNvPr>
          <p:cNvSpPr>
            <a:spLocks noGrp="1"/>
          </p:cNvSpPr>
          <p:nvPr>
            <p:ph sz="half" idx="1"/>
          </p:nvPr>
        </p:nvSpPr>
        <p:spPr>
          <a:xfrm>
            <a:off x="0" y="0"/>
            <a:ext cx="12191999" cy="6858000"/>
          </a:xfrm>
        </p:spPr>
        <p:txBody>
          <a:bodyPr/>
          <a:lstStyle>
            <a:lvl1pPr marL="0" indent="0">
              <a:buFont typeface="Arial" panose="020B0604020202020204" pitchFamily="34" charset="0"/>
              <a:buNone/>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4" name="Pladsholder til sidefod 4">
            <a:extLst>
              <a:ext uri="{FF2B5EF4-FFF2-40B4-BE49-F238E27FC236}">
                <a16:creationId xmlns:a16="http://schemas.microsoft.com/office/drawing/2014/main" id="{6EDB9C0D-A6CB-4E32-A0C3-D2EEC15C791C}"/>
              </a:ext>
            </a:extLst>
          </p:cNvPr>
          <p:cNvSpPr>
            <a:spLocks noGrp="1"/>
          </p:cNvSpPr>
          <p:nvPr>
            <p:ph type="ftr" sz="quarter" idx="11"/>
          </p:nvPr>
        </p:nvSpPr>
        <p:spPr>
          <a:xfrm>
            <a:off x="838200" y="6310312"/>
            <a:ext cx="2777836" cy="365125"/>
          </a:xfrm>
          <a:prstGeom prst="rect">
            <a:avLst/>
          </a:prstGeom>
        </p:spPr>
        <p:txBody>
          <a:bodyPr/>
          <a:lstStyle>
            <a:lvl1pPr>
              <a:defRPr sz="1000">
                <a:solidFill>
                  <a:schemeClr val="tx1"/>
                </a:solidFill>
              </a:defRPr>
            </a:lvl1pPr>
          </a:lstStyle>
          <a:p>
            <a:r>
              <a:rPr lang="da-DK"/>
              <a:t>Her er plads til en sidefods-tekst</a:t>
            </a:r>
            <a:endParaRPr lang="da-DK" dirty="0"/>
          </a:p>
        </p:txBody>
      </p:sp>
    </p:spTree>
    <p:extLst>
      <p:ext uri="{BB962C8B-B14F-4D97-AF65-F5344CB8AC3E}">
        <p14:creationId xmlns:p14="http://schemas.microsoft.com/office/powerpoint/2010/main" val="1686512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un top og bund, fri leg, lys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4318635" y="1228724"/>
            <a:ext cx="7520940" cy="37814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01089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2">
            <a:extLst>
              <a:ext uri="{FF2B5EF4-FFF2-40B4-BE49-F238E27FC236}">
                <a16:creationId xmlns:a16="http://schemas.microsoft.com/office/drawing/2014/main" id="{676AC4E6-5CD6-400D-A2C3-F223022E96AE}"/>
              </a:ext>
            </a:extLst>
          </p:cNvPr>
          <p:cNvSpPr>
            <a:spLocks noGrp="1"/>
          </p:cNvSpPr>
          <p:nvPr>
            <p:ph sz="half" idx="1"/>
          </p:nvPr>
        </p:nvSpPr>
        <p:spPr>
          <a:xfrm>
            <a:off x="571499" y="1825625"/>
            <a:ext cx="11268075" cy="4351338"/>
          </a:xfrm>
        </p:spPr>
        <p:txBody>
          <a:bodyPr/>
          <a:lstStyle>
            <a:lvl1pPr marL="228600" indent="-228600">
              <a:buFontTx/>
              <a:buBlip>
                <a:blip r:embed="rId2"/>
              </a:buBlip>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0BDFF04C-29D4-4C57-A7E3-9B4A6D15EBAD}"/>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3167555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fotos">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CEA37066-2D69-4B0D-9909-6A0124C438D4}"/>
              </a:ext>
            </a:extLst>
          </p:cNvPr>
          <p:cNvSpPr>
            <a:spLocks noGrp="1"/>
          </p:cNvSpPr>
          <p:nvPr>
            <p:ph type="title"/>
          </p:nvPr>
        </p:nvSpPr>
        <p:spPr>
          <a:xfrm>
            <a:off x="838200" y="365125"/>
            <a:ext cx="9039225" cy="1325563"/>
          </a:xfrm>
        </p:spPr>
        <p:txBody>
          <a:bodyPr/>
          <a:lstStyle/>
          <a:p>
            <a:r>
              <a:rPr lang="da-DK"/>
              <a:t>Klik for at redigere titeltypografien i masteren</a:t>
            </a:r>
            <a:endParaRPr lang="da-DK" dirty="0"/>
          </a:p>
        </p:txBody>
      </p:sp>
      <p:sp>
        <p:nvSpPr>
          <p:cNvPr id="17" name="Pladsholder til indhold 2">
            <a:extLst>
              <a:ext uri="{FF2B5EF4-FFF2-40B4-BE49-F238E27FC236}">
                <a16:creationId xmlns:a16="http://schemas.microsoft.com/office/drawing/2014/main" id="{74D9F45E-7FB5-4363-8B79-FD42F72EA805}"/>
              </a:ext>
            </a:extLst>
          </p:cNvPr>
          <p:cNvSpPr>
            <a:spLocks noGrp="1"/>
          </p:cNvSpPr>
          <p:nvPr>
            <p:ph idx="1"/>
          </p:nvPr>
        </p:nvSpPr>
        <p:spPr>
          <a:xfrm>
            <a:off x="560717"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18" name="Pladsholder til indhold 2">
            <a:extLst>
              <a:ext uri="{FF2B5EF4-FFF2-40B4-BE49-F238E27FC236}">
                <a16:creationId xmlns:a16="http://schemas.microsoft.com/office/drawing/2014/main" id="{33FA5B1F-6213-472F-BDAF-E1082291B038}"/>
              </a:ext>
            </a:extLst>
          </p:cNvPr>
          <p:cNvSpPr>
            <a:spLocks noGrp="1"/>
          </p:cNvSpPr>
          <p:nvPr>
            <p:ph idx="12"/>
          </p:nvPr>
        </p:nvSpPr>
        <p:spPr>
          <a:xfrm>
            <a:off x="4338008"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19" name="Pladsholder til indhold 2">
            <a:extLst>
              <a:ext uri="{FF2B5EF4-FFF2-40B4-BE49-F238E27FC236}">
                <a16:creationId xmlns:a16="http://schemas.microsoft.com/office/drawing/2014/main" id="{E4834F41-254A-4E1D-9E53-F7E1CB426734}"/>
              </a:ext>
            </a:extLst>
          </p:cNvPr>
          <p:cNvSpPr>
            <a:spLocks noGrp="1"/>
          </p:cNvSpPr>
          <p:nvPr>
            <p:ph idx="13"/>
          </p:nvPr>
        </p:nvSpPr>
        <p:spPr>
          <a:xfrm>
            <a:off x="8119433" y="2676525"/>
            <a:ext cx="3515983" cy="2266950"/>
          </a:xfrm>
        </p:spPr>
        <p:txBody>
          <a:bodyPr/>
          <a:lstStyle>
            <a:lvl1pPr marL="0" indent="0">
              <a:buFontTx/>
              <a:buNone/>
              <a:defRPr sz="3200"/>
            </a:lvl1pPr>
            <a:lvl2pPr marL="457200" indent="0">
              <a:buFont typeface="Arial" panose="020B0604020202020204" pitchFamily="34" charse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p:txBody>
      </p:sp>
      <p:sp>
        <p:nvSpPr>
          <p:cNvPr id="7" name="Pladsholder til sidefod 4">
            <a:extLst>
              <a:ext uri="{FF2B5EF4-FFF2-40B4-BE49-F238E27FC236}">
                <a16:creationId xmlns:a16="http://schemas.microsoft.com/office/drawing/2014/main" id="{7D4C934E-581F-47DF-A4F7-2D2234B87C3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47818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4585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8E3663E3-A7CF-46D8-90F7-05DDB71749B6}"/>
              </a:ext>
            </a:extLst>
          </p:cNvPr>
          <p:cNvSpPr>
            <a:spLocks noGrp="1"/>
          </p:cNvSpPr>
          <p:nvPr>
            <p:ph type="title" hasCustomPrompt="1"/>
          </p:nvPr>
        </p:nvSpPr>
        <p:spPr>
          <a:xfrm>
            <a:off x="1821667" y="2222204"/>
            <a:ext cx="8400634" cy="2039915"/>
          </a:xfrm>
        </p:spPr>
        <p:txBody>
          <a:bodyPr anchor="ctr" anchorCtr="0">
            <a:normAutofit/>
          </a:bodyPr>
          <a:lstStyle>
            <a:lvl1pPr algn="l">
              <a:defRPr sz="4400" b="1">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96646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dhold med billedtekst,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4E538-6B3E-4E92-BA57-94520E3A89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758503-2E1B-4D26-BA6D-6762686895D8}"/>
              </a:ext>
            </a:extLst>
          </p:cNvPr>
          <p:cNvSpPr>
            <a:spLocks noGrp="1"/>
          </p:cNvSpPr>
          <p:nvPr>
            <p:ph idx="1"/>
          </p:nvPr>
        </p:nvSpPr>
        <p:spPr>
          <a:xfrm>
            <a:off x="5183188" y="1285337"/>
            <a:ext cx="6172200" cy="4575714"/>
          </a:xfrm>
        </p:spPr>
        <p:txBody>
          <a:bodyPr/>
          <a:lstStyle>
            <a:lvl1pPr marL="228600" indent="-228600">
              <a:buFontTx/>
              <a:buBlip>
                <a:blip r:embed="rId2"/>
              </a:buBlip>
              <a:defRPr sz="3200"/>
            </a:lvl1pPr>
            <a:lvl2pPr marL="685800" indent="-228600">
              <a:buFontTx/>
              <a:buBlip>
                <a:blip r:embed="rId2"/>
              </a:buBlip>
              <a:defRPr sz="2800"/>
            </a:lvl2pPr>
            <a:lvl3pPr marL="1143000" indent="-228600">
              <a:buFontTx/>
              <a:buBlip>
                <a:blip r:embed="rId2"/>
              </a:buBlip>
              <a:defRPr sz="2400"/>
            </a:lvl3pPr>
            <a:lvl4pPr marL="1600200" indent="-228600">
              <a:buFontTx/>
              <a:buBlip>
                <a:blip r:embed="rId2"/>
              </a:buBlip>
              <a:defRPr sz="2000"/>
            </a:lvl4pPr>
            <a:lvl5pPr marL="2057400" indent="-228600">
              <a:buFontTx/>
              <a:buBlip>
                <a:blip r:embed="rId2"/>
              </a:buBlip>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a:extLst>
              <a:ext uri="{FF2B5EF4-FFF2-40B4-BE49-F238E27FC236}">
                <a16:creationId xmlns:a16="http://schemas.microsoft.com/office/drawing/2014/main" id="{AD584096-3425-414E-9652-0289AC45C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E5F59E5A-BC6A-43C3-8C89-2FB77712A206}"/>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57089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dhold med billedtekst, guld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4E538-6B3E-4E92-BA57-94520E3A89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758503-2E1B-4D26-BA6D-6762686895D8}"/>
              </a:ext>
            </a:extLst>
          </p:cNvPr>
          <p:cNvSpPr>
            <a:spLocks noGrp="1"/>
          </p:cNvSpPr>
          <p:nvPr>
            <p:ph idx="1"/>
          </p:nvPr>
        </p:nvSpPr>
        <p:spPr>
          <a:xfrm>
            <a:off x="5183188" y="1285337"/>
            <a:ext cx="6172200" cy="4575714"/>
          </a:xfrm>
        </p:spPr>
        <p:txBody>
          <a:bodyPr/>
          <a:lstStyle>
            <a:lvl1pPr marL="228600" indent="-228600">
              <a:buFontTx/>
              <a:buBlip>
                <a:blip r:embed="rId2"/>
              </a:buBlip>
              <a:defRPr sz="3200"/>
            </a:lvl1pPr>
            <a:lvl2pPr marL="685800" indent="-228600">
              <a:buFontTx/>
              <a:buBlip>
                <a:blip r:embed="rId2"/>
              </a:buBlip>
              <a:defRPr sz="2800"/>
            </a:lvl2pPr>
            <a:lvl3pPr marL="1143000" indent="-228600">
              <a:buFontTx/>
              <a:buBlip>
                <a:blip r:embed="rId2"/>
              </a:buBlip>
              <a:defRPr sz="2400"/>
            </a:lvl3pPr>
            <a:lvl4pPr marL="1600200" indent="-228600">
              <a:buFontTx/>
              <a:buBlip>
                <a:blip r:embed="rId2"/>
              </a:buBlip>
              <a:defRPr sz="2000"/>
            </a:lvl4pPr>
            <a:lvl5pPr marL="2057400" indent="-228600">
              <a:buFontTx/>
              <a:buBlip>
                <a:blip r:embed="rId2"/>
              </a:buBlip>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a:extLst>
              <a:ext uri="{FF2B5EF4-FFF2-40B4-BE49-F238E27FC236}">
                <a16:creationId xmlns:a16="http://schemas.microsoft.com/office/drawing/2014/main" id="{AD584096-3425-414E-9652-0289AC45C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4725359C-95C3-49CD-A44B-6F80BD149581}"/>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1728875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D2672-6DA7-443E-88C9-2D9D103F7DF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A8CB2C21-9A9F-4F5F-9B1F-2AA574A5C7A0}"/>
              </a:ext>
            </a:extLst>
          </p:cNvPr>
          <p:cNvSpPr>
            <a:spLocks noGrp="1"/>
          </p:cNvSpPr>
          <p:nvPr>
            <p:ph type="pic" idx="1"/>
          </p:nvPr>
        </p:nvSpPr>
        <p:spPr>
          <a:xfrm>
            <a:off x="5183188" y="1276709"/>
            <a:ext cx="6172200" cy="45843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47869210-0999-47D9-9179-1E28A36CB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4">
            <a:extLst>
              <a:ext uri="{FF2B5EF4-FFF2-40B4-BE49-F238E27FC236}">
                <a16:creationId xmlns:a16="http://schemas.microsoft.com/office/drawing/2014/main" id="{6FCC2A11-8A39-4510-8ADF-D90BE14D788C}"/>
              </a:ext>
            </a:extLst>
          </p:cNvPr>
          <p:cNvSpPr>
            <a:spLocks noGrp="1"/>
          </p:cNvSpPr>
          <p:nvPr>
            <p:ph type="ftr" sz="quarter" idx="11"/>
          </p:nvPr>
        </p:nvSpPr>
        <p:spPr>
          <a:xfrm>
            <a:off x="838200" y="6310312"/>
            <a:ext cx="2777836" cy="365125"/>
          </a:xfrm>
          <a:prstGeom prst="rect">
            <a:avLst/>
          </a:prstGeom>
        </p:spPr>
        <p:txBody>
          <a:bodyPr/>
          <a:lstStyle>
            <a:lvl1pPr>
              <a:defRPr sz="1000"/>
            </a:lvl1pPr>
          </a:lstStyle>
          <a:p>
            <a:r>
              <a:rPr lang="da-DK"/>
              <a:t>Her er plads til en sidefods-tekst</a:t>
            </a:r>
            <a:endParaRPr lang="da-DK" dirty="0"/>
          </a:p>
        </p:txBody>
      </p:sp>
    </p:spTree>
    <p:extLst>
      <p:ext uri="{BB962C8B-B14F-4D97-AF65-F5344CB8AC3E}">
        <p14:creationId xmlns:p14="http://schemas.microsoft.com/office/powerpoint/2010/main" val="2719986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op og bund, fri leg - Mørk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264262-2ED4-45BE-BE28-55D36C6479FE}"/>
              </a:ext>
            </a:extLst>
          </p:cNvPr>
          <p:cNvSpPr/>
          <p:nvPr userDrawn="1"/>
        </p:nvSpPr>
        <p:spPr>
          <a:xfrm>
            <a:off x="4318635" y="1228724"/>
            <a:ext cx="7520940" cy="378142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132D443-1E1D-4950-89D3-C9DD58BE9D0E}"/>
              </a:ext>
            </a:extLst>
          </p:cNvPr>
          <p:cNvSpPr/>
          <p:nvPr userDrawn="1"/>
        </p:nvSpPr>
        <p:spPr>
          <a:xfrm>
            <a:off x="0" y="1399430"/>
            <a:ext cx="12192000" cy="50512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2">
            <a:extLst>
              <a:ext uri="{FF2B5EF4-FFF2-40B4-BE49-F238E27FC236}">
                <a16:creationId xmlns:a16="http://schemas.microsoft.com/office/drawing/2014/main" id="{676AC4E6-5CD6-400D-A2C3-F223022E96AE}"/>
              </a:ext>
            </a:extLst>
          </p:cNvPr>
          <p:cNvSpPr>
            <a:spLocks noGrp="1"/>
          </p:cNvSpPr>
          <p:nvPr>
            <p:ph sz="half" idx="1"/>
          </p:nvPr>
        </p:nvSpPr>
        <p:spPr>
          <a:xfrm>
            <a:off x="571499" y="1825625"/>
            <a:ext cx="11268075" cy="4351338"/>
          </a:xfrm>
        </p:spPr>
        <p:txBody>
          <a:bodyPr/>
          <a:lstStyle>
            <a:lvl1pPr marL="228600" indent="-228600">
              <a:buFontTx/>
              <a:buBlip>
                <a:blip r:embed="rId2"/>
              </a:buBlip>
              <a:defRPr>
                <a:solidFill>
                  <a:schemeClr val="accent5"/>
                </a:solidFill>
              </a:defRPr>
            </a:lvl1pPr>
            <a:lvl2pPr marL="685800" indent="-228600">
              <a:buFontTx/>
              <a:buBlip>
                <a:blip r:embed="rId2"/>
              </a:buBlip>
              <a:defRPr>
                <a:solidFill>
                  <a:schemeClr val="accent5"/>
                </a:solidFill>
              </a:defRPr>
            </a:lvl2pPr>
            <a:lvl3pPr marL="1143000" indent="-228600">
              <a:buFontTx/>
              <a:buBlip>
                <a:blip r:embed="rId2"/>
              </a:buBlip>
              <a:defRPr>
                <a:solidFill>
                  <a:schemeClr val="accent5"/>
                </a:solidFill>
              </a:defRPr>
            </a:lvl3pPr>
            <a:lvl4pPr marL="1600200" indent="-228600">
              <a:buFontTx/>
              <a:buBlip>
                <a:blip r:embed="rId2"/>
              </a:buBlip>
              <a:defRPr>
                <a:solidFill>
                  <a:schemeClr val="accent5"/>
                </a:solidFill>
              </a:defRPr>
            </a:lvl4pPr>
            <a:lvl5pPr marL="2057400" indent="-228600">
              <a:buFontTx/>
              <a:buBlip>
                <a:blip r:embed="rId2"/>
              </a:buBlip>
              <a:defRPr>
                <a:solidFill>
                  <a:schemeClr val="accent5"/>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19379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to me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6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2">
            <a:extLst>
              <a:ext uri="{FF2B5EF4-FFF2-40B4-BE49-F238E27FC236}">
                <a16:creationId xmlns:a16="http://schemas.microsoft.com/office/drawing/2014/main" id="{BB323200-68F2-4A1D-8C6D-50DA6D6A2765}"/>
              </a:ext>
            </a:extLst>
          </p:cNvPr>
          <p:cNvSpPr>
            <a:spLocks noGrp="1"/>
          </p:cNvSpPr>
          <p:nvPr>
            <p:ph idx="1"/>
          </p:nvPr>
        </p:nvSpPr>
        <p:spPr>
          <a:xfrm>
            <a:off x="0" y="1171575"/>
            <a:ext cx="8939214" cy="5254163"/>
          </a:xfr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a:lstStyle>
            <a:lvl1pPr marL="0" indent="0">
              <a:buFontTx/>
              <a:buNone/>
              <a:defRPr>
                <a:solidFill>
                  <a:schemeClr val="bg1"/>
                </a:solidFill>
              </a:defRPr>
            </a:lvl1pPr>
            <a:lvl2pPr marL="685800" indent="-228600">
              <a:buFontTx/>
              <a:buBlip>
                <a:blip r:embed="rId3"/>
              </a:buBlip>
              <a:defRPr>
                <a:solidFill>
                  <a:schemeClr val="bg1"/>
                </a:solidFill>
              </a:defRPr>
            </a:lvl2pPr>
            <a:lvl3pPr marL="1143000" indent="-228600">
              <a:buFontTx/>
              <a:buBlip>
                <a:blip r:embed="rId3"/>
              </a:buBlip>
              <a:defRPr>
                <a:solidFill>
                  <a:schemeClr val="bg1"/>
                </a:solidFill>
              </a:defRPr>
            </a:lvl3pPr>
            <a:lvl4pPr marL="1600200" indent="-228600">
              <a:buFontTx/>
              <a:buBlip>
                <a:blip r:embed="rId3"/>
              </a:buBlip>
              <a:defRPr>
                <a:solidFill>
                  <a:schemeClr val="bg1"/>
                </a:solidFill>
              </a:defRPr>
            </a:lvl4pPr>
            <a:lvl5pPr marL="2057400" indent="-228600">
              <a:buFontTx/>
              <a:buBlip>
                <a:blip r:embed="rId3"/>
              </a:buBlip>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407944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Titel 1">
            <a:extLst>
              <a:ext uri="{FF2B5EF4-FFF2-40B4-BE49-F238E27FC236}">
                <a16:creationId xmlns:a16="http://schemas.microsoft.com/office/drawing/2014/main" id="{B58A5387-07D0-4F56-AD4A-F5C26996E013}"/>
              </a:ext>
            </a:extLst>
          </p:cNvPr>
          <p:cNvSpPr>
            <a:spLocks noGrp="1"/>
          </p:cNvSpPr>
          <p:nvPr>
            <p:ph type="title" hasCustomPrompt="1"/>
          </p:nvPr>
        </p:nvSpPr>
        <p:spPr>
          <a:xfrm>
            <a:off x="1821666" y="2222204"/>
            <a:ext cx="8570935" cy="2039915"/>
          </a:xfrm>
        </p:spPr>
        <p:txBody>
          <a:bodyPr anchor="ctr" anchorCtr="0">
            <a:normAutofit/>
          </a:bodyPr>
          <a:lstStyle>
            <a:lvl1pPr algn="l">
              <a:defRPr sz="4400" b="1">
                <a:solidFill>
                  <a:schemeClr val="bg2"/>
                </a:solidFill>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369701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132D443-1E1D-4950-89D3-C9DD58BE9D0E}"/>
              </a:ext>
            </a:extLst>
          </p:cNvPr>
          <p:cNvSpPr/>
          <p:nvPr userDrawn="1"/>
        </p:nvSpPr>
        <p:spPr>
          <a:xfrm>
            <a:off x="0" y="1399431"/>
            <a:ext cx="12192000" cy="54585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3264262-2ED4-45BE-BE28-55D36C6479FE}"/>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A623EC5-4BA7-4F00-8FE0-6E9C98D5091B}"/>
              </a:ext>
            </a:extLst>
          </p:cNvPr>
          <p:cNvSpPr/>
          <p:nvPr userDrawn="1"/>
        </p:nvSpPr>
        <p:spPr>
          <a:xfrm>
            <a:off x="1138847" y="2222205"/>
            <a:ext cx="9384279" cy="3623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7571C0A-D32C-4FB4-AFEF-B915D79B71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1" name="Undertitel 2">
            <a:extLst>
              <a:ext uri="{FF2B5EF4-FFF2-40B4-BE49-F238E27FC236}">
                <a16:creationId xmlns:a16="http://schemas.microsoft.com/office/drawing/2014/main" id="{0BD1F58C-74F3-490A-A92D-A1E30E347574}"/>
              </a:ext>
            </a:extLst>
          </p:cNvPr>
          <p:cNvSpPr>
            <a:spLocks noGrp="1"/>
          </p:cNvSpPr>
          <p:nvPr>
            <p:ph type="subTitle" idx="1"/>
          </p:nvPr>
        </p:nvSpPr>
        <p:spPr>
          <a:xfrm>
            <a:off x="1819440" y="4406734"/>
            <a:ext cx="8573162" cy="1200334"/>
          </a:xfrm>
        </p:spPr>
        <p:txBody>
          <a:bodyPr>
            <a:normAutofit/>
          </a:bodyPr>
          <a:lstStyle>
            <a:lvl1pPr marL="0" indent="0" algn="l">
              <a:buNone/>
              <a:defRPr sz="280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 name="Rektangel 1">
            <a:extLst>
              <a:ext uri="{FF2B5EF4-FFF2-40B4-BE49-F238E27FC236}">
                <a16:creationId xmlns:a16="http://schemas.microsoft.com/office/drawing/2014/main" id="{C969EA62-3ED8-48D5-9FDF-1495FE8D7750}"/>
              </a:ext>
            </a:extLst>
          </p:cNvPr>
          <p:cNvSpPr/>
          <p:nvPr userDrawn="1"/>
        </p:nvSpPr>
        <p:spPr>
          <a:xfrm>
            <a:off x="0" y="6619875"/>
            <a:ext cx="12192000" cy="23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9E0D7BE0-2E5C-4AAE-B35A-7848E5F5B183}"/>
              </a:ext>
            </a:extLst>
          </p:cNvPr>
          <p:cNvSpPr>
            <a:spLocks noGrp="1"/>
          </p:cNvSpPr>
          <p:nvPr>
            <p:ph type="title" hasCustomPrompt="1"/>
          </p:nvPr>
        </p:nvSpPr>
        <p:spPr>
          <a:xfrm>
            <a:off x="1821666" y="2222204"/>
            <a:ext cx="8570935" cy="2039915"/>
          </a:xfrm>
        </p:spPr>
        <p:txBody>
          <a:bodyPr anchor="ctr" anchorCtr="0">
            <a:normAutofit/>
          </a:bodyPr>
          <a:lstStyle>
            <a:lvl1pPr algn="l">
              <a:defRPr sz="4400" b="1">
                <a:solidFill>
                  <a:schemeClr val="bg2"/>
                </a:solidFill>
                <a:latin typeface="Franklin Gothic Demi" panose="020B0703020102020204" pitchFamily="34" charset="0"/>
              </a:defRPr>
            </a:lvl1pPr>
          </a:lstStyle>
          <a:p>
            <a:r>
              <a:rPr lang="da-DK" dirty="0"/>
              <a:t>Indsæt titel</a:t>
            </a:r>
          </a:p>
        </p:txBody>
      </p:sp>
    </p:spTree>
    <p:extLst>
      <p:ext uri="{BB962C8B-B14F-4D97-AF65-F5344CB8AC3E}">
        <p14:creationId xmlns:p14="http://schemas.microsoft.com/office/powerpoint/2010/main" val="391337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02BB8-3C60-4028-AD50-4FE278670B41}"/>
              </a:ext>
            </a:extLst>
          </p:cNvPr>
          <p:cNvSpPr>
            <a:spLocks noGrp="1"/>
          </p:cNvSpPr>
          <p:nvPr>
            <p:ph type="title"/>
          </p:nvPr>
        </p:nvSpPr>
        <p:spPr>
          <a:xfrm>
            <a:off x="831850" y="1709738"/>
            <a:ext cx="10515600" cy="2852737"/>
          </a:xfrm>
        </p:spPr>
        <p:txBody>
          <a:bodyPr anchor="b">
            <a:normAutofit/>
          </a:bodyPr>
          <a:lstStyle>
            <a:lvl1pPr>
              <a:defRPr sz="4400" b="1">
                <a:latin typeface="Franklin Gothic Demi" panose="020B0703020102020204" pitchFamily="34" charset="0"/>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4B1BC4C0-74B5-405E-9084-6BBE7F586AD5}"/>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undertitel</a:t>
            </a:r>
          </a:p>
        </p:txBody>
      </p:sp>
      <p:sp>
        <p:nvSpPr>
          <p:cNvPr id="7" name="Pladsholder til sidefod 4">
            <a:extLst>
              <a:ext uri="{FF2B5EF4-FFF2-40B4-BE49-F238E27FC236}">
                <a16:creationId xmlns:a16="http://schemas.microsoft.com/office/drawing/2014/main" id="{6EAC2299-D470-45D3-91FC-B663613BE234}"/>
              </a:ext>
            </a:extLst>
          </p:cNvPr>
          <p:cNvSpPr>
            <a:spLocks noGrp="1"/>
          </p:cNvSpPr>
          <p:nvPr>
            <p:ph type="ftr" sz="quarter" idx="11"/>
          </p:nvPr>
        </p:nvSpPr>
        <p:spPr>
          <a:xfrm>
            <a:off x="838200" y="6310312"/>
            <a:ext cx="4114800" cy="365125"/>
          </a:xfrm>
          <a:prstGeom prst="rect">
            <a:avLst/>
          </a:prstGeom>
        </p:spPr>
        <p:txBody>
          <a:bodyPr/>
          <a:lstStyle>
            <a:lvl1pPr>
              <a:defRPr sz="1400"/>
            </a:lvl1pPr>
          </a:lstStyle>
          <a:p>
            <a:r>
              <a:rPr lang="da-DK"/>
              <a:t>Her er plads til en sidefods-tekst</a:t>
            </a:r>
            <a:endParaRPr lang="da-DK" dirty="0"/>
          </a:p>
        </p:txBody>
      </p:sp>
    </p:spTree>
    <p:extLst>
      <p:ext uri="{BB962C8B-B14F-4D97-AF65-F5344CB8AC3E}">
        <p14:creationId xmlns:p14="http://schemas.microsoft.com/office/powerpoint/2010/main" val="68351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og indholdsobjekt, blå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EACD9-7A5E-479A-A0B9-DB07DE477E16}"/>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6AD8D7C-B007-41C7-9886-8D173DCA629F}"/>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57D1E7F5-03B1-4D37-840E-B9B6A8F85B62}"/>
              </a:ext>
            </a:extLst>
          </p:cNvPr>
          <p:cNvSpPr>
            <a:spLocks noGrp="1"/>
          </p:cNvSpPr>
          <p:nvPr>
            <p:ph type="ftr" sz="quarter" idx="11"/>
          </p:nvPr>
        </p:nvSpPr>
        <p:spPr>
          <a:xfrm>
            <a:off x="838200" y="6310312"/>
            <a:ext cx="4114800" cy="365125"/>
          </a:xfrm>
          <a:prstGeom prst="rect">
            <a:avLst/>
          </a:prstGeom>
        </p:spPr>
        <p:txBody>
          <a:bodyPr/>
          <a:lstStyle>
            <a:lvl1pPr>
              <a:defRPr sz="1400"/>
            </a:lvl1pPr>
          </a:lstStyle>
          <a:p>
            <a:r>
              <a:rPr lang="da-DK"/>
              <a:t>Her er plads til en sidefods-tekst</a:t>
            </a:r>
            <a:endParaRPr lang="da-DK" dirty="0"/>
          </a:p>
        </p:txBody>
      </p:sp>
    </p:spTree>
    <p:extLst>
      <p:ext uri="{BB962C8B-B14F-4D97-AF65-F5344CB8AC3E}">
        <p14:creationId xmlns:p14="http://schemas.microsoft.com/office/powerpoint/2010/main" val="227852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theme" Target="../theme/theme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19F1129-74B2-4AA4-BCC2-78962F47399C}"/>
              </a:ext>
            </a:extLst>
          </p:cNvPr>
          <p:cNvSpPr>
            <a:spLocks noGrp="1"/>
          </p:cNvSpPr>
          <p:nvPr>
            <p:ph type="title"/>
          </p:nvPr>
        </p:nvSpPr>
        <p:spPr>
          <a:xfrm>
            <a:off x="838200" y="365125"/>
            <a:ext cx="9211574"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FA136F66-5A4E-48E6-B933-3FEEFF3F29F7}"/>
              </a:ext>
            </a:extLst>
          </p:cNvPr>
          <p:cNvSpPr>
            <a:spLocks noGrp="1"/>
          </p:cNvSpPr>
          <p:nvPr>
            <p:ph type="body" idx="1"/>
          </p:nvPr>
        </p:nvSpPr>
        <p:spPr>
          <a:xfrm>
            <a:off x="838200" y="1825625"/>
            <a:ext cx="10515600" cy="4257676"/>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Billede 9" descr="Et billede, der indeholder skilt, bold, afspiller&#10;&#10;Automatisk genereret beskrivelse">
            <a:extLst>
              <a:ext uri="{FF2B5EF4-FFF2-40B4-BE49-F238E27FC236}">
                <a16:creationId xmlns:a16="http://schemas.microsoft.com/office/drawing/2014/main" id="{9FB856E2-C6FD-4D99-89E9-95FA33EB13C6}"/>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291947" y="349167"/>
            <a:ext cx="1552828" cy="700406"/>
          </a:xfrm>
          <a:prstGeom prst="rect">
            <a:avLst/>
          </a:prstGeom>
        </p:spPr>
      </p:pic>
      <p:sp>
        <p:nvSpPr>
          <p:cNvPr id="11" name="Rektangel 10">
            <a:extLst>
              <a:ext uri="{FF2B5EF4-FFF2-40B4-BE49-F238E27FC236}">
                <a16:creationId xmlns:a16="http://schemas.microsoft.com/office/drawing/2014/main" id="{663750DF-1281-4156-B75A-5A0EDE1AA411}"/>
              </a:ext>
            </a:extLst>
          </p:cNvPr>
          <p:cNvSpPr/>
          <p:nvPr userDrawn="1"/>
        </p:nvSpPr>
        <p:spPr>
          <a:xfrm>
            <a:off x="0" y="6600827"/>
            <a:ext cx="12192000" cy="2571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2" name="Pladsholder til slidenummer 5">
            <a:extLst>
              <a:ext uri="{FF2B5EF4-FFF2-40B4-BE49-F238E27FC236}">
                <a16:creationId xmlns:a16="http://schemas.microsoft.com/office/drawing/2014/main" id="{D7A0FE5A-9FF4-49FF-8B11-232B45853863}"/>
              </a:ext>
            </a:extLst>
          </p:cNvPr>
          <p:cNvSpPr txBox="1">
            <a:spLocks/>
          </p:cNvSpPr>
          <p:nvPr userDrawn="1"/>
        </p:nvSpPr>
        <p:spPr>
          <a:xfrm>
            <a:off x="10812305" y="6600827"/>
            <a:ext cx="108299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100" dirty="0">
                <a:solidFill>
                  <a:schemeClr val="accent2"/>
                </a:solidFill>
                <a:latin typeface="Franklin Gothic Book" panose="020B0503020102020204" pitchFamily="34" charset="0"/>
              </a:rPr>
              <a:t> </a:t>
            </a:r>
          </a:p>
        </p:txBody>
      </p:sp>
      <p:sp>
        <p:nvSpPr>
          <p:cNvPr id="13" name="Pladsholder til dato 3">
            <a:extLst>
              <a:ext uri="{FF2B5EF4-FFF2-40B4-BE49-F238E27FC236}">
                <a16:creationId xmlns:a16="http://schemas.microsoft.com/office/drawing/2014/main" id="{CEBEA0D4-DD80-434C-8B40-B04D94F09A09}"/>
              </a:ext>
            </a:extLst>
          </p:cNvPr>
          <p:cNvSpPr txBox="1">
            <a:spLocks/>
          </p:cNvSpPr>
          <p:nvPr userDrawn="1"/>
        </p:nvSpPr>
        <p:spPr>
          <a:xfrm>
            <a:off x="9747859" y="6550951"/>
            <a:ext cx="933996" cy="365125"/>
          </a:xfrm>
          <a:prstGeom prst="rect">
            <a:avLst/>
          </a:prstGeom>
        </p:spPr>
        <p:txBody>
          <a:bodyPr vert="horz" lIns="91440" tIns="45720" rIns="91440" bIns="45720" rtlCol="0" anchor="ctr"/>
          <a:lstStyle>
            <a:defPPr>
              <a:defRPr lang="da-DK"/>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chemeClr val="accent2"/>
              </a:solidFill>
            </a:endParaRPr>
          </a:p>
        </p:txBody>
      </p:sp>
      <p:sp>
        <p:nvSpPr>
          <p:cNvPr id="14" name="Rektangel 13">
            <a:extLst>
              <a:ext uri="{FF2B5EF4-FFF2-40B4-BE49-F238E27FC236}">
                <a16:creationId xmlns:a16="http://schemas.microsoft.com/office/drawing/2014/main" id="{C96765AF-2EFF-4EB8-9E7E-BBD50010D039}"/>
              </a:ext>
            </a:extLst>
          </p:cNvPr>
          <p:cNvSpPr/>
          <p:nvPr userDrawn="1"/>
        </p:nvSpPr>
        <p:spPr>
          <a:xfrm>
            <a:off x="561975" y="6219827"/>
            <a:ext cx="3124200" cy="501649"/>
          </a:xfrm>
          <a:prstGeom prst="rect">
            <a:avLst/>
          </a:prstGeom>
          <a:solidFill>
            <a:srgbClr val="CEB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5" name="Pladsholder til sidefod 4">
            <a:extLst>
              <a:ext uri="{FF2B5EF4-FFF2-40B4-BE49-F238E27FC236}">
                <a16:creationId xmlns:a16="http://schemas.microsoft.com/office/drawing/2014/main" id="{1C25C3AB-3F58-4550-B7D8-9B9AB78F5ED0}"/>
              </a:ext>
            </a:extLst>
          </p:cNvPr>
          <p:cNvSpPr>
            <a:spLocks noGrp="1"/>
          </p:cNvSpPr>
          <p:nvPr>
            <p:ph type="ftr" sz="quarter" idx="3"/>
          </p:nvPr>
        </p:nvSpPr>
        <p:spPr>
          <a:xfrm>
            <a:off x="838200" y="6270465"/>
            <a:ext cx="2782078" cy="365125"/>
          </a:xfrm>
          <a:prstGeom prst="rect">
            <a:avLst/>
          </a:prstGeom>
        </p:spPr>
        <p:txBody>
          <a:bodyPr vert="horz" lIns="91440" tIns="45720" rIns="91440" bIns="45720" rtlCol="0" anchor="ctr"/>
          <a:lstStyle>
            <a:lvl1pPr algn="l">
              <a:defRPr sz="1000">
                <a:solidFill>
                  <a:schemeClr val="tx2"/>
                </a:solidFill>
                <a:latin typeface="Franklin Gothic Book" panose="020B0503020102020204" pitchFamily="34" charset="0"/>
              </a:defRPr>
            </a:lvl1pPr>
          </a:lstStyle>
          <a:p>
            <a:r>
              <a:rPr lang="da-DK"/>
              <a:t>Her er plads til en sidefods-tekst</a:t>
            </a:r>
            <a:endParaRPr lang="da-DK" dirty="0"/>
          </a:p>
        </p:txBody>
      </p:sp>
      <p:sp>
        <p:nvSpPr>
          <p:cNvPr id="18" name="Pladsholder til sidefod 4">
            <a:extLst>
              <a:ext uri="{FF2B5EF4-FFF2-40B4-BE49-F238E27FC236}">
                <a16:creationId xmlns:a16="http://schemas.microsoft.com/office/drawing/2014/main" id="{9164BB1C-99A2-4FE9-A231-F24F5F969A68}"/>
              </a:ext>
            </a:extLst>
          </p:cNvPr>
          <p:cNvSpPr txBox="1">
            <a:spLocks/>
          </p:cNvSpPr>
          <p:nvPr userDrawn="1"/>
        </p:nvSpPr>
        <p:spPr>
          <a:xfrm>
            <a:off x="11290156" y="6596339"/>
            <a:ext cx="679737" cy="365125"/>
          </a:xfrm>
          <a:prstGeom prst="rect">
            <a:avLst/>
          </a:prstGeom>
        </p:spPr>
        <p:txBody>
          <a:bodyPr/>
          <a:lstStyle>
            <a:defPPr>
              <a:defRPr lang="da-DK"/>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238A56-3B9C-4E52-B2E6-198B51EE5E1C}" type="slidenum">
              <a:rPr lang="da-DK" sz="1000" smtClean="0">
                <a:solidFill>
                  <a:schemeClr val="accent2"/>
                </a:solidFill>
                <a:latin typeface="Franklin Gothic Book" panose="020B0503020102020204" pitchFamily="34" charset="0"/>
              </a:rPr>
              <a:pPr/>
              <a:t>‹nr.›</a:t>
            </a:fld>
            <a:endParaRPr lang="da-DK" dirty="0"/>
          </a:p>
        </p:txBody>
      </p:sp>
    </p:spTree>
    <p:extLst>
      <p:ext uri="{BB962C8B-B14F-4D97-AF65-F5344CB8AC3E}">
        <p14:creationId xmlns:p14="http://schemas.microsoft.com/office/powerpoint/2010/main" val="2962795497"/>
      </p:ext>
    </p:extLst>
  </p:cSld>
  <p:clrMap bg1="lt1" tx1="dk1" bg2="lt2" tx2="dk2" accent1="accent1" accent2="accent2" accent3="accent3" accent4="accent4" accent5="accent5" accent6="accent6" hlink="hlink" folHlink="folHlink"/>
  <p:sldLayoutIdLst>
    <p:sldLayoutId id="2147483708" r:id="rId1"/>
    <p:sldLayoutId id="2147483660" r:id="rId2"/>
    <p:sldLayoutId id="2147483709" r:id="rId3"/>
    <p:sldLayoutId id="2147483696" r:id="rId4"/>
    <p:sldLayoutId id="2147483697" r:id="rId5"/>
    <p:sldLayoutId id="2147483698" r:id="rId6"/>
    <p:sldLayoutId id="2147483699" r:id="rId7"/>
    <p:sldLayoutId id="2147483651" r:id="rId8"/>
    <p:sldLayoutId id="2147483650" r:id="rId9"/>
    <p:sldLayoutId id="2147483692" r:id="rId10"/>
    <p:sldLayoutId id="2147483710" r:id="rId11"/>
    <p:sldLayoutId id="2147483652" r:id="rId12"/>
    <p:sldLayoutId id="2147483693" r:id="rId13"/>
    <p:sldLayoutId id="2147483711" r:id="rId14"/>
    <p:sldLayoutId id="2147483653" r:id="rId15"/>
    <p:sldLayoutId id="2147483694" r:id="rId16"/>
    <p:sldLayoutId id="2147483712" r:id="rId17"/>
    <p:sldLayoutId id="2147483654" r:id="rId18"/>
    <p:sldLayoutId id="2147483655" r:id="rId19"/>
    <p:sldLayoutId id="2147483705" r:id="rId20"/>
    <p:sldLayoutId id="2147483704" r:id="rId21"/>
    <p:sldLayoutId id="2147483691" r:id="rId22"/>
    <p:sldLayoutId id="2147483656" r:id="rId23"/>
    <p:sldLayoutId id="2147483695" r:id="rId24"/>
    <p:sldLayoutId id="2147483657" r:id="rId25"/>
    <p:sldLayoutId id="2147483701" r:id="rId26"/>
    <p:sldLayoutId id="2147483703" r:id="rId27"/>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F86089A-98BC-440D-A61D-D536305C27E5}"/>
              </a:ext>
            </a:extLst>
          </p:cNvPr>
          <p:cNvSpPr/>
          <p:nvPr userDrawn="1"/>
        </p:nvSpPr>
        <p:spPr>
          <a:xfrm>
            <a:off x="0" y="0"/>
            <a:ext cx="7520940" cy="50977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85E2E0C-16A4-402D-927C-71FED42681AF}"/>
              </a:ext>
            </a:extLst>
          </p:cNvPr>
          <p:cNvSpPr/>
          <p:nvPr userDrawn="1"/>
        </p:nvSpPr>
        <p:spPr>
          <a:xfrm>
            <a:off x="0" y="2717505"/>
            <a:ext cx="11082465" cy="3693929"/>
          </a:xfrm>
          <a:prstGeom prst="rect">
            <a:avLst/>
          </a:prstGeom>
          <a:solidFill>
            <a:srgbClr val="1414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CEB481"/>
              </a:solidFill>
            </a:endParaRPr>
          </a:p>
        </p:txBody>
      </p:sp>
      <p:sp>
        <p:nvSpPr>
          <p:cNvPr id="9" name="Rektangel 8">
            <a:extLst>
              <a:ext uri="{FF2B5EF4-FFF2-40B4-BE49-F238E27FC236}">
                <a16:creationId xmlns:a16="http://schemas.microsoft.com/office/drawing/2014/main" id="{3ED61C0C-F7D9-403B-AAA2-A0C5480E8098}"/>
              </a:ext>
            </a:extLst>
          </p:cNvPr>
          <p:cNvSpPr/>
          <p:nvPr userDrawn="1"/>
        </p:nvSpPr>
        <p:spPr>
          <a:xfrm>
            <a:off x="1138847" y="2222205"/>
            <a:ext cx="9384279" cy="3623087"/>
          </a:xfrm>
          <a:prstGeom prst="rect">
            <a:avLst/>
          </a:prstGeom>
          <a:solidFill>
            <a:srgbClr val="D2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a:extLst>
              <a:ext uri="{FF2B5EF4-FFF2-40B4-BE49-F238E27FC236}">
                <a16:creationId xmlns:a16="http://schemas.microsoft.com/office/drawing/2014/main" id="{134582D6-18B2-42D8-BE94-1C7320D3B9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56046" y="2731493"/>
            <a:ext cx="443343" cy="443343"/>
          </a:xfrm>
          <a:prstGeom prst="rect">
            <a:avLst/>
          </a:prstGeom>
        </p:spPr>
      </p:pic>
      <p:sp>
        <p:nvSpPr>
          <p:cNvPr id="12" name="Pladsholder til tekst 2">
            <a:extLst>
              <a:ext uri="{FF2B5EF4-FFF2-40B4-BE49-F238E27FC236}">
                <a16:creationId xmlns:a16="http://schemas.microsoft.com/office/drawing/2014/main" id="{105F2A0B-4A63-4D22-8FAB-7B48A052C330}"/>
              </a:ext>
            </a:extLst>
          </p:cNvPr>
          <p:cNvSpPr txBox="1">
            <a:spLocks/>
          </p:cNvSpPr>
          <p:nvPr userDrawn="1"/>
        </p:nvSpPr>
        <p:spPr>
          <a:xfrm>
            <a:off x="1821668" y="4380679"/>
            <a:ext cx="8400634" cy="1272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Klik for at redigere teksttypografierne i masteren</a:t>
            </a:r>
          </a:p>
          <a:p>
            <a:pPr marL="457200" lvl="1" indent="0">
              <a:buNone/>
            </a:pPr>
            <a:endParaRPr lang="da-DK" dirty="0"/>
          </a:p>
        </p:txBody>
      </p:sp>
      <p:sp>
        <p:nvSpPr>
          <p:cNvPr id="13" name="Pladsholder til titel 1">
            <a:extLst>
              <a:ext uri="{FF2B5EF4-FFF2-40B4-BE49-F238E27FC236}">
                <a16:creationId xmlns:a16="http://schemas.microsoft.com/office/drawing/2014/main" id="{E3DA96CB-A926-4158-B991-DCD6CB588CA0}"/>
              </a:ext>
            </a:extLst>
          </p:cNvPr>
          <p:cNvSpPr txBox="1">
            <a:spLocks/>
          </p:cNvSpPr>
          <p:nvPr userDrawn="1"/>
        </p:nvSpPr>
        <p:spPr>
          <a:xfrm>
            <a:off x="1821669" y="2956849"/>
            <a:ext cx="85386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latin typeface="Franklin Gothic Heavy" panose="020B0903020102020204" pitchFamily="34" charset="0"/>
              </a:rPr>
              <a:t>Klik for at redigere titeltypografien i masteren</a:t>
            </a:r>
          </a:p>
        </p:txBody>
      </p:sp>
      <p:pic>
        <p:nvPicPr>
          <p:cNvPr id="15" name="Billede 14" descr="Et billede, der indeholder skilt, bold, afspiller&#10;&#10;Automatisk genereret beskrivelse">
            <a:extLst>
              <a:ext uri="{FF2B5EF4-FFF2-40B4-BE49-F238E27FC236}">
                <a16:creationId xmlns:a16="http://schemas.microsoft.com/office/drawing/2014/main" id="{3EA2320D-B9DB-4374-886B-74E4E91CC8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30567" y="349166"/>
            <a:ext cx="1714208" cy="773197"/>
          </a:xfrm>
          <a:prstGeom prst="rect">
            <a:avLst/>
          </a:prstGeom>
        </p:spPr>
      </p:pic>
    </p:spTree>
    <p:extLst>
      <p:ext uri="{BB962C8B-B14F-4D97-AF65-F5344CB8AC3E}">
        <p14:creationId xmlns:p14="http://schemas.microsoft.com/office/powerpoint/2010/main" val="2619688369"/>
      </p:ext>
    </p:extLst>
  </p:cSld>
  <p:clrMap bg1="lt1" tx1="dk1" bg2="lt2" tx2="dk2" accent1="accent1" accent2="accent2" accent3="accent3" accent4="accent4" accent5="accent5" accent6="accent6" hlink="hlink" folHlink="folHlink"/>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19F1129-74B2-4AA4-BCC2-78962F47399C}"/>
              </a:ext>
            </a:extLst>
          </p:cNvPr>
          <p:cNvSpPr>
            <a:spLocks noGrp="1"/>
          </p:cNvSpPr>
          <p:nvPr>
            <p:ph type="title"/>
          </p:nvPr>
        </p:nvSpPr>
        <p:spPr>
          <a:xfrm>
            <a:off x="838200" y="365125"/>
            <a:ext cx="9211574"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FA136F66-5A4E-48E6-B933-3FEEFF3F29F7}"/>
              </a:ext>
            </a:extLst>
          </p:cNvPr>
          <p:cNvSpPr>
            <a:spLocks noGrp="1"/>
          </p:cNvSpPr>
          <p:nvPr>
            <p:ph type="body" idx="1"/>
          </p:nvPr>
        </p:nvSpPr>
        <p:spPr>
          <a:xfrm>
            <a:off x="838200" y="1825625"/>
            <a:ext cx="10515600" cy="4257676"/>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Billede 9" descr="Et billede, der indeholder skilt, bold, afspiller&#10;&#10;Automatisk genereret beskrivelse">
            <a:extLst>
              <a:ext uri="{FF2B5EF4-FFF2-40B4-BE49-F238E27FC236}">
                <a16:creationId xmlns:a16="http://schemas.microsoft.com/office/drawing/2014/main" id="{9FB856E2-C6FD-4D99-89E9-95FA33EB13C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291947" y="349167"/>
            <a:ext cx="1552828" cy="700406"/>
          </a:xfrm>
          <a:prstGeom prst="rect">
            <a:avLst/>
          </a:prstGeom>
        </p:spPr>
      </p:pic>
      <p:sp>
        <p:nvSpPr>
          <p:cNvPr id="11" name="Rektangel 10">
            <a:extLst>
              <a:ext uri="{FF2B5EF4-FFF2-40B4-BE49-F238E27FC236}">
                <a16:creationId xmlns:a16="http://schemas.microsoft.com/office/drawing/2014/main" id="{663750DF-1281-4156-B75A-5A0EDE1AA411}"/>
              </a:ext>
            </a:extLst>
          </p:cNvPr>
          <p:cNvSpPr/>
          <p:nvPr userDrawn="1"/>
        </p:nvSpPr>
        <p:spPr>
          <a:xfrm>
            <a:off x="0" y="6600827"/>
            <a:ext cx="12192000" cy="2571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2" name="Pladsholder til slidenummer 5">
            <a:extLst>
              <a:ext uri="{FF2B5EF4-FFF2-40B4-BE49-F238E27FC236}">
                <a16:creationId xmlns:a16="http://schemas.microsoft.com/office/drawing/2014/main" id="{D7A0FE5A-9FF4-49FF-8B11-232B45853863}"/>
              </a:ext>
            </a:extLst>
          </p:cNvPr>
          <p:cNvSpPr txBox="1">
            <a:spLocks/>
          </p:cNvSpPr>
          <p:nvPr userDrawn="1"/>
        </p:nvSpPr>
        <p:spPr>
          <a:xfrm>
            <a:off x="10812305" y="6600827"/>
            <a:ext cx="108299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100" dirty="0">
                <a:solidFill>
                  <a:schemeClr val="accent2"/>
                </a:solidFill>
                <a:latin typeface="Franklin Gothic Book" panose="020B0503020102020204" pitchFamily="34" charset="0"/>
              </a:rPr>
              <a:t> </a:t>
            </a:r>
          </a:p>
        </p:txBody>
      </p:sp>
      <p:sp>
        <p:nvSpPr>
          <p:cNvPr id="13" name="Pladsholder til dato 3">
            <a:extLst>
              <a:ext uri="{FF2B5EF4-FFF2-40B4-BE49-F238E27FC236}">
                <a16:creationId xmlns:a16="http://schemas.microsoft.com/office/drawing/2014/main" id="{CEBEA0D4-DD80-434C-8B40-B04D94F09A09}"/>
              </a:ext>
            </a:extLst>
          </p:cNvPr>
          <p:cNvSpPr txBox="1">
            <a:spLocks/>
          </p:cNvSpPr>
          <p:nvPr userDrawn="1"/>
        </p:nvSpPr>
        <p:spPr>
          <a:xfrm>
            <a:off x="9747859" y="6550951"/>
            <a:ext cx="933996" cy="365125"/>
          </a:xfrm>
          <a:prstGeom prst="rect">
            <a:avLst/>
          </a:prstGeom>
        </p:spPr>
        <p:txBody>
          <a:bodyPr vert="horz" lIns="91440" tIns="45720" rIns="91440" bIns="45720" rtlCol="0" anchor="ctr"/>
          <a:lstStyle>
            <a:defPPr>
              <a:defRPr lang="da-DK"/>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chemeClr val="accent2"/>
              </a:solidFill>
            </a:endParaRPr>
          </a:p>
        </p:txBody>
      </p:sp>
      <p:sp>
        <p:nvSpPr>
          <p:cNvPr id="14" name="Rektangel 13">
            <a:extLst>
              <a:ext uri="{FF2B5EF4-FFF2-40B4-BE49-F238E27FC236}">
                <a16:creationId xmlns:a16="http://schemas.microsoft.com/office/drawing/2014/main" id="{C96765AF-2EFF-4EB8-9E7E-BBD50010D039}"/>
              </a:ext>
            </a:extLst>
          </p:cNvPr>
          <p:cNvSpPr/>
          <p:nvPr userDrawn="1"/>
        </p:nvSpPr>
        <p:spPr>
          <a:xfrm>
            <a:off x="561975" y="6219827"/>
            <a:ext cx="3124200" cy="501649"/>
          </a:xfrm>
          <a:prstGeom prst="rect">
            <a:avLst/>
          </a:prstGeom>
          <a:solidFill>
            <a:srgbClr val="CEB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5" name="Pladsholder til sidefod 4">
            <a:extLst>
              <a:ext uri="{FF2B5EF4-FFF2-40B4-BE49-F238E27FC236}">
                <a16:creationId xmlns:a16="http://schemas.microsoft.com/office/drawing/2014/main" id="{1C25C3AB-3F58-4550-B7D8-9B9AB78F5ED0}"/>
              </a:ext>
            </a:extLst>
          </p:cNvPr>
          <p:cNvSpPr>
            <a:spLocks noGrp="1"/>
          </p:cNvSpPr>
          <p:nvPr>
            <p:ph type="ftr" sz="quarter" idx="3"/>
          </p:nvPr>
        </p:nvSpPr>
        <p:spPr>
          <a:xfrm>
            <a:off x="838200" y="6270465"/>
            <a:ext cx="2782078" cy="365125"/>
          </a:xfrm>
          <a:prstGeom prst="rect">
            <a:avLst/>
          </a:prstGeom>
        </p:spPr>
        <p:txBody>
          <a:bodyPr vert="horz" lIns="91440" tIns="45720" rIns="91440" bIns="45720" rtlCol="0" anchor="ctr"/>
          <a:lstStyle>
            <a:lvl1pPr algn="l">
              <a:defRPr sz="1000">
                <a:solidFill>
                  <a:schemeClr val="tx2"/>
                </a:solidFill>
                <a:latin typeface="Franklin Gothic Book" panose="020B0503020102020204" pitchFamily="34" charset="0"/>
              </a:defRPr>
            </a:lvl1pPr>
          </a:lstStyle>
          <a:p>
            <a:r>
              <a:rPr lang="da-DK"/>
              <a:t>Her er plads til en sidefods-tekst</a:t>
            </a:r>
            <a:endParaRPr lang="da-DK" dirty="0"/>
          </a:p>
        </p:txBody>
      </p:sp>
      <p:sp>
        <p:nvSpPr>
          <p:cNvPr id="18" name="Pladsholder til sidefod 4">
            <a:extLst>
              <a:ext uri="{FF2B5EF4-FFF2-40B4-BE49-F238E27FC236}">
                <a16:creationId xmlns:a16="http://schemas.microsoft.com/office/drawing/2014/main" id="{9164BB1C-99A2-4FE9-A231-F24F5F969A68}"/>
              </a:ext>
            </a:extLst>
          </p:cNvPr>
          <p:cNvSpPr txBox="1">
            <a:spLocks/>
          </p:cNvSpPr>
          <p:nvPr userDrawn="1"/>
        </p:nvSpPr>
        <p:spPr>
          <a:xfrm>
            <a:off x="11290156" y="6596339"/>
            <a:ext cx="679737" cy="365125"/>
          </a:xfrm>
          <a:prstGeom prst="rect">
            <a:avLst/>
          </a:prstGeom>
        </p:spPr>
        <p:txBody>
          <a:bodyPr/>
          <a:lstStyle>
            <a:defPPr>
              <a:defRPr lang="da-DK"/>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238A56-3B9C-4E52-B2E6-198B51EE5E1C}" type="slidenum">
              <a:rPr lang="da-DK" sz="1000" smtClean="0">
                <a:solidFill>
                  <a:schemeClr val="accent2"/>
                </a:solidFill>
                <a:latin typeface="Franklin Gothic Book" panose="020B0503020102020204" pitchFamily="34" charset="0"/>
              </a:rPr>
              <a:pPr/>
              <a:t>‹nr.›</a:t>
            </a:fld>
            <a:endParaRPr lang="da-DK" dirty="0"/>
          </a:p>
        </p:txBody>
      </p:sp>
    </p:spTree>
    <p:extLst>
      <p:ext uri="{BB962C8B-B14F-4D97-AF65-F5344CB8AC3E}">
        <p14:creationId xmlns:p14="http://schemas.microsoft.com/office/powerpoint/2010/main" val="21876695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6.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C147EE2-BCA3-4C25-86BB-B6C7EBB9BAA7}"/>
              </a:ext>
            </a:extLst>
          </p:cNvPr>
          <p:cNvSpPr>
            <a:spLocks noGrp="1"/>
          </p:cNvSpPr>
          <p:nvPr>
            <p:ph type="subTitle" idx="1"/>
          </p:nvPr>
        </p:nvSpPr>
        <p:spPr>
          <a:xfrm>
            <a:off x="1819440" y="4406734"/>
            <a:ext cx="8573162" cy="1200334"/>
          </a:xfrm>
        </p:spPr>
        <p:txBody>
          <a:bodyPr>
            <a:normAutofit/>
          </a:bodyPr>
          <a:lstStyle/>
          <a:p>
            <a:r>
              <a:rPr lang="da-DK" dirty="0"/>
              <a:t>22. september 2020 | Copenhagen Marriott Hotel</a:t>
            </a:r>
          </a:p>
        </p:txBody>
      </p:sp>
      <p:sp>
        <p:nvSpPr>
          <p:cNvPr id="2" name="Titel 1">
            <a:extLst>
              <a:ext uri="{FF2B5EF4-FFF2-40B4-BE49-F238E27FC236}">
                <a16:creationId xmlns:a16="http://schemas.microsoft.com/office/drawing/2014/main" id="{C60D1AC7-708C-4F0D-BBDC-DF054DD7A75C}"/>
              </a:ext>
            </a:extLst>
          </p:cNvPr>
          <p:cNvSpPr>
            <a:spLocks noGrp="1"/>
          </p:cNvSpPr>
          <p:nvPr>
            <p:ph type="title"/>
          </p:nvPr>
        </p:nvSpPr>
        <p:spPr>
          <a:xfrm>
            <a:off x="1821667" y="2222204"/>
            <a:ext cx="8570935" cy="2039915"/>
          </a:xfrm>
        </p:spPr>
        <p:txBody>
          <a:bodyPr anchor="ctr">
            <a:normAutofit/>
          </a:bodyPr>
          <a:lstStyle/>
          <a:p>
            <a:r>
              <a:rPr lang="da-DK" dirty="0"/>
              <a:t>Ordinær generalforsamling 2020</a:t>
            </a:r>
          </a:p>
        </p:txBody>
      </p:sp>
    </p:spTree>
    <p:extLst>
      <p:ext uri="{BB962C8B-B14F-4D97-AF65-F5344CB8AC3E}">
        <p14:creationId xmlns:p14="http://schemas.microsoft.com/office/powerpoint/2010/main" val="1639387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Værne om branchens omdømme </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199" y="1825625"/>
            <a:ext cx="6096001" cy="4351338"/>
          </a:xfrm>
        </p:spPr>
        <p:txBody>
          <a:bodyPr>
            <a:normAutofit/>
          </a:bodyPr>
          <a:lstStyle/>
          <a:p>
            <a:pPr lvl="1"/>
            <a:r>
              <a:rPr lang="da-DK" sz="2000" dirty="0"/>
              <a:t>Rollen som offentlighedens tillidsrepræsentant forpligter. For at være medlem af FSR skal man opfylde en række etiske krav</a:t>
            </a:r>
          </a:p>
          <a:p>
            <a:pPr lvl="1"/>
            <a:r>
              <a:rPr lang="da-DK" sz="2000" dirty="0"/>
              <a:t>Derfor reagerer foreningen, når der observeres sager om vores medlemmer i medierne</a:t>
            </a:r>
          </a:p>
          <a:p>
            <a:pPr lvl="1"/>
            <a:r>
              <a:rPr lang="da-DK" sz="2000" dirty="0"/>
              <a:t>Foreningen anmoder om redegørelse og følger sagerne tæt</a:t>
            </a:r>
          </a:p>
          <a:p>
            <a:pPr lvl="1"/>
            <a:r>
              <a:rPr lang="da-DK" sz="2000" dirty="0"/>
              <a:t>Tæt og aktiv dialog med Erhvervsstyrelsen for at forhindre misbrug af f.eks. MNE-numre og misinformation på SoMe annoncer</a:t>
            </a:r>
          </a:p>
          <a:p>
            <a:pPr lvl="1"/>
            <a:r>
              <a:rPr lang="da-DK" sz="2000" dirty="0"/>
              <a:t>Forslag om bedre beskyttelse af revisortitlen</a:t>
            </a:r>
          </a:p>
          <a:p>
            <a:pPr lvl="1"/>
            <a:r>
              <a:rPr lang="da-DK" sz="2000" dirty="0"/>
              <a:t>Erhvervsstyrelsens samkøring af registre</a:t>
            </a:r>
          </a:p>
          <a:p>
            <a:pPr lvl="1"/>
            <a:r>
              <a:rPr lang="da-DK" sz="2000" dirty="0"/>
              <a:t>Internationale forhold og sager</a:t>
            </a:r>
          </a:p>
          <a:p>
            <a:pPr lvl="1"/>
            <a:endParaRPr lang="da-DK" sz="2800" dirty="0"/>
          </a:p>
          <a:p>
            <a:pPr lvl="1"/>
            <a:endParaRPr lang="da-DK" sz="2800" dirty="0"/>
          </a:p>
        </p:txBody>
      </p:sp>
      <p:pic>
        <p:nvPicPr>
          <p:cNvPr id="1028" name="Picture 4" descr="B2B salgstræning - Salgscoach.nu sikrer vækst i jeres virksomhed">
            <a:extLst>
              <a:ext uri="{FF2B5EF4-FFF2-40B4-BE49-F238E27FC236}">
                <a16:creationId xmlns:a16="http://schemas.microsoft.com/office/drawing/2014/main" id="{33F5FC48-75B5-4246-8EBE-A45BBF6687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809" b="-3"/>
          <a:stretch/>
        </p:blipFill>
        <p:spPr bwMode="auto">
          <a:xfrm>
            <a:off x="7248525" y="2019300"/>
            <a:ext cx="4391025"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2523432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Revisors rolle i den grønne omstilling</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200" y="1825625"/>
            <a:ext cx="5181600" cy="4351338"/>
          </a:xfrm>
        </p:spPr>
        <p:txBody>
          <a:bodyPr>
            <a:normAutofit/>
          </a:bodyPr>
          <a:lstStyle/>
          <a:p>
            <a:pPr lvl="1"/>
            <a:r>
              <a:rPr lang="da-DK" sz="2000" dirty="0"/>
              <a:t>Udgivelse af publikation med 15 ESG-nøgletal i samarbejde med Nasdaq Copenhagen og Finansforeningen </a:t>
            </a:r>
          </a:p>
          <a:p>
            <a:pPr lvl="1"/>
            <a:r>
              <a:rPr lang="da-DK" sz="2000" dirty="0"/>
              <a:t>SMV-COP og CSR-prisen - fokus på og anerkendelse af værdien af virksomhedernes ikke-finansielle rapportering</a:t>
            </a:r>
          </a:p>
          <a:p>
            <a:pPr lvl="1"/>
            <a:r>
              <a:rPr lang="da-DK" sz="2000" dirty="0"/>
              <a:t>Udarbejdelse af revisorerklæring på virksomhedernes rapportering om samfundsansvar, bæredygtighed og klima</a:t>
            </a:r>
          </a:p>
          <a:p>
            <a:pPr lvl="1"/>
            <a:r>
              <a:rPr lang="da-DK" sz="2000" dirty="0"/>
              <a:t>Klimaoplæg 2020: Anbefalinger til revisors rolle i den grønne omstilling</a:t>
            </a:r>
          </a:p>
          <a:p>
            <a:pPr lvl="1"/>
            <a:endParaRPr lang="da-DK" sz="2800" dirty="0"/>
          </a:p>
        </p:txBody>
      </p:sp>
      <p:pic>
        <p:nvPicPr>
          <p:cNvPr id="5" name="Picture 2" descr="Corporate social responsibility (CSR) | Human Resource Management">
            <a:extLst>
              <a:ext uri="{FF2B5EF4-FFF2-40B4-BE49-F238E27FC236}">
                <a16:creationId xmlns:a16="http://schemas.microsoft.com/office/drawing/2014/main" id="{EFA94E41-AB6C-41E7-A68E-3C7CBCDD7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66" r="270" b="1"/>
          <a:stretch/>
        </p:blipFill>
        <p:spPr bwMode="auto">
          <a:xfrm>
            <a:off x="6172200" y="1825625"/>
            <a:ext cx="5181600" cy="4351338"/>
          </a:xfrm>
          <a:prstGeom prst="rect">
            <a:avLst/>
          </a:prstGeom>
          <a:solidFill>
            <a:srgbClr val="FFFFFF"/>
          </a:solid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142165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p:txBody>
          <a:bodyPr/>
          <a:lstStyle/>
          <a:p>
            <a:r>
              <a:rPr lang="da-DK" dirty="0"/>
              <a:t>En digital parat revisorbranche</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idx="1"/>
          </p:nvPr>
        </p:nvSpPr>
        <p:spPr>
          <a:xfrm>
            <a:off x="504825" y="1725613"/>
            <a:ext cx="6191250" cy="4257676"/>
          </a:xfrm>
        </p:spPr>
        <p:txBody>
          <a:bodyPr>
            <a:normAutofit/>
          </a:bodyPr>
          <a:lstStyle/>
          <a:p>
            <a:pPr lvl="1"/>
            <a:r>
              <a:rPr lang="da-DK" dirty="0"/>
              <a:t>Digital transformation drevet af kundernes efterspørgsel og udvikling af ny teknologi</a:t>
            </a:r>
          </a:p>
          <a:p>
            <a:pPr lvl="1"/>
            <a:r>
              <a:rPr lang="da-DK" dirty="0"/>
              <a:t>Muligheder for at forædle og forny revisorbranchens ydelser og udvikle nye</a:t>
            </a:r>
          </a:p>
          <a:p>
            <a:pPr lvl="1"/>
            <a:r>
              <a:rPr lang="da-DK" dirty="0"/>
              <a:t>Udviklingen forudsætter, at revisorbranchen hele tiden tilpasser sig den nye digitale og datadrevne virkelighed – både forretnings- og kompetencemæssigt. </a:t>
            </a:r>
          </a:p>
          <a:p>
            <a:pPr lvl="1"/>
            <a:r>
              <a:rPr lang="da-DK" dirty="0"/>
              <a:t>Store forskelle i kompetencer</a:t>
            </a:r>
          </a:p>
        </p:txBody>
      </p:sp>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p:txBody>
          <a:bodyPr/>
          <a:lstStyle/>
          <a:p>
            <a:r>
              <a:rPr lang="da-DK" dirty="0"/>
              <a:t>Ordinær generalforsamling 2020</a:t>
            </a:r>
          </a:p>
        </p:txBody>
      </p:sp>
      <p:pic>
        <p:nvPicPr>
          <p:cNvPr id="5" name="Billede 4">
            <a:extLst>
              <a:ext uri="{FF2B5EF4-FFF2-40B4-BE49-F238E27FC236}">
                <a16:creationId xmlns:a16="http://schemas.microsoft.com/office/drawing/2014/main" id="{98824C8D-C8BC-4F90-977C-31086FB508EA}"/>
              </a:ext>
            </a:extLst>
          </p:cNvPr>
          <p:cNvPicPr>
            <a:picLocks noChangeAspect="1"/>
          </p:cNvPicPr>
          <p:nvPr/>
        </p:nvPicPr>
        <p:blipFill>
          <a:blip r:embed="rId2"/>
          <a:stretch>
            <a:fillRect/>
          </a:stretch>
        </p:blipFill>
        <p:spPr>
          <a:xfrm>
            <a:off x="7229236" y="1886557"/>
            <a:ext cx="3776222" cy="3516688"/>
          </a:xfrm>
          <a:prstGeom prst="rect">
            <a:avLst/>
          </a:prstGeom>
        </p:spPr>
      </p:pic>
    </p:spTree>
    <p:extLst>
      <p:ext uri="{BB962C8B-B14F-4D97-AF65-F5344CB8AC3E}">
        <p14:creationId xmlns:p14="http://schemas.microsoft.com/office/powerpoint/2010/main" val="119954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p:txBody>
          <a:bodyPr/>
          <a:lstStyle/>
          <a:p>
            <a:r>
              <a:rPr lang="da-DK" dirty="0"/>
              <a:t>Uddannelse</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idx="1"/>
          </p:nvPr>
        </p:nvSpPr>
        <p:spPr>
          <a:xfrm>
            <a:off x="5162550" y="1690688"/>
            <a:ext cx="6372226" cy="4257676"/>
          </a:xfrm>
        </p:spPr>
        <p:txBody>
          <a:bodyPr>
            <a:normAutofit/>
          </a:bodyPr>
          <a:lstStyle/>
          <a:p>
            <a:pPr lvl="1"/>
            <a:r>
              <a:rPr lang="da-DK" dirty="0"/>
              <a:t>Modernisering af CMA-uddannelsen, så den bl.a. har fokus på muligheder i ny teknologi</a:t>
            </a:r>
          </a:p>
          <a:p>
            <a:pPr lvl="1"/>
            <a:r>
              <a:rPr lang="da-DK" dirty="0"/>
              <a:t>Nye OE-regler åbner for efteruddannelse udover det snævre revisions- og regnskabsfaglige</a:t>
            </a:r>
          </a:p>
          <a:p>
            <a:pPr lvl="1"/>
            <a:r>
              <a:rPr lang="da-DK" dirty="0"/>
              <a:t>Nye eksamenskrav for SR-eksamen på vej</a:t>
            </a:r>
          </a:p>
          <a:p>
            <a:pPr lvl="1"/>
            <a:r>
              <a:rPr lang="da-DK" dirty="0" err="1"/>
              <a:t>Med-finansiering</a:t>
            </a:r>
            <a:r>
              <a:rPr lang="da-DK" dirty="0"/>
              <a:t> af professorat på CBS de næste 5 år – fokus på værdien af revision og at udvikle branchens kerneydelser</a:t>
            </a:r>
          </a:p>
        </p:txBody>
      </p:sp>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p:txBody>
          <a:bodyPr/>
          <a:lstStyle/>
          <a:p>
            <a:r>
              <a:rPr lang="da-DK" dirty="0"/>
              <a:t>Ordinær generalforsamling 2020</a:t>
            </a:r>
          </a:p>
        </p:txBody>
      </p:sp>
      <p:pic>
        <p:nvPicPr>
          <p:cNvPr id="4098" name="Picture 2" descr="Uddannelse i digital læring - eVidenCenter">
            <a:extLst>
              <a:ext uri="{FF2B5EF4-FFF2-40B4-BE49-F238E27FC236}">
                <a16:creationId xmlns:a16="http://schemas.microsoft.com/office/drawing/2014/main" id="{C2961A0E-3AB5-463D-B890-8327699D2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4" y="1965818"/>
            <a:ext cx="4505326" cy="18038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ddannelse og arbejde - Nyreforeningen">
            <a:extLst>
              <a:ext uri="{FF2B5EF4-FFF2-40B4-BE49-F238E27FC236}">
                <a16:creationId xmlns:a16="http://schemas.microsoft.com/office/drawing/2014/main" id="{2C4EDAC3-2274-4424-932B-067129E4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4" y="3779235"/>
            <a:ext cx="4507072" cy="189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79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Et stærkt FSR – også i fremtiden</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714375" y="1825625"/>
            <a:ext cx="5486399" cy="4351338"/>
          </a:xfrm>
        </p:spPr>
        <p:txBody>
          <a:bodyPr>
            <a:normAutofit/>
          </a:bodyPr>
          <a:lstStyle/>
          <a:p>
            <a:r>
              <a:rPr lang="da-DK" sz="2600" dirty="0"/>
              <a:t>Forankret om rollen som offentlighedens tillidsrepræsentant, revisors kerneværdier og revisorbranchens udvikling, skal et fremtidsudvalg komme med forslag til, hvordan FSR bedst udvikler sig i medlemmernes interesse og er relevant også om 5 år.</a:t>
            </a:r>
          </a:p>
        </p:txBody>
      </p:sp>
      <p:pic>
        <p:nvPicPr>
          <p:cNvPr id="7" name="Billede 6">
            <a:extLst>
              <a:ext uri="{FF2B5EF4-FFF2-40B4-BE49-F238E27FC236}">
                <a16:creationId xmlns:a16="http://schemas.microsoft.com/office/drawing/2014/main" id="{934C406C-F144-44C0-9AC0-5563E703B8BA}"/>
              </a:ext>
            </a:extLst>
          </p:cNvPr>
          <p:cNvPicPr>
            <a:picLocks noChangeAspect="1"/>
          </p:cNvPicPr>
          <p:nvPr/>
        </p:nvPicPr>
        <p:blipFill rotWithShape="1">
          <a:blip r:embed="rId2"/>
          <a:srcRect l="18212" r="14805" b="-1"/>
          <a:stretch/>
        </p:blipFill>
        <p:spPr>
          <a:xfrm>
            <a:off x="6391274" y="1825625"/>
            <a:ext cx="4962525" cy="4351338"/>
          </a:xfrm>
          <a:prstGeom prst="rect">
            <a:avLst/>
          </a:prstGeom>
          <a:no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640394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C1F5E-F3BE-46D6-AFBA-5327BB6CE376}"/>
              </a:ext>
            </a:extLst>
          </p:cNvPr>
          <p:cNvSpPr>
            <a:spLocks noGrp="1"/>
          </p:cNvSpPr>
          <p:nvPr>
            <p:ph type="title"/>
          </p:nvPr>
        </p:nvSpPr>
        <p:spPr/>
        <p:txBody>
          <a:bodyPr/>
          <a:lstStyle/>
          <a:p>
            <a:r>
              <a:rPr lang="da-DK" dirty="0"/>
              <a:t>Pkt. 3: Beretning fra Responsumudvalget</a:t>
            </a:r>
          </a:p>
        </p:txBody>
      </p:sp>
      <p:sp>
        <p:nvSpPr>
          <p:cNvPr id="3" name="Pladsholder til indhold 2">
            <a:extLst>
              <a:ext uri="{FF2B5EF4-FFF2-40B4-BE49-F238E27FC236}">
                <a16:creationId xmlns:a16="http://schemas.microsoft.com/office/drawing/2014/main" id="{D1C845C4-2A02-4D31-AE7A-9ACF3C71F7B5}"/>
              </a:ext>
            </a:extLst>
          </p:cNvPr>
          <p:cNvSpPr>
            <a:spLocks noGrp="1"/>
          </p:cNvSpPr>
          <p:nvPr>
            <p:ph idx="1"/>
          </p:nvPr>
        </p:nvSpPr>
        <p:spPr/>
        <p:txBody>
          <a:bodyPr/>
          <a:lstStyle/>
          <a:p>
            <a:pPr marL="0" indent="0">
              <a:buNone/>
            </a:pPr>
            <a:r>
              <a:rPr lang="da-DK" dirty="0"/>
              <a:t>V/ formand for Responsumudvalget, Peter Rasborg </a:t>
            </a:r>
          </a:p>
        </p:txBody>
      </p:sp>
      <p:sp>
        <p:nvSpPr>
          <p:cNvPr id="4" name="Pladsholder til sidefod 3">
            <a:extLst>
              <a:ext uri="{FF2B5EF4-FFF2-40B4-BE49-F238E27FC236}">
                <a16:creationId xmlns:a16="http://schemas.microsoft.com/office/drawing/2014/main" id="{8A7286B3-C852-4923-8885-68CB77093B2E}"/>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91273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A4037-A4D0-43E9-9184-D3039EDA7B39}"/>
              </a:ext>
            </a:extLst>
          </p:cNvPr>
          <p:cNvSpPr>
            <a:spLocks noGrp="1"/>
          </p:cNvSpPr>
          <p:nvPr>
            <p:ph type="title"/>
          </p:nvPr>
        </p:nvSpPr>
        <p:spPr/>
        <p:txBody>
          <a:bodyPr/>
          <a:lstStyle/>
          <a:p>
            <a:r>
              <a:rPr lang="da-DK" dirty="0"/>
              <a:t>Responsumudvalget </a:t>
            </a:r>
          </a:p>
        </p:txBody>
      </p:sp>
      <p:sp>
        <p:nvSpPr>
          <p:cNvPr id="3" name="Undertitel 2">
            <a:extLst>
              <a:ext uri="{FF2B5EF4-FFF2-40B4-BE49-F238E27FC236}">
                <a16:creationId xmlns:a16="http://schemas.microsoft.com/office/drawing/2014/main" id="{8DFBEAE0-1E96-4186-AB28-61BB541B20FA}"/>
              </a:ext>
            </a:extLst>
          </p:cNvPr>
          <p:cNvSpPr>
            <a:spLocks noGrp="1"/>
          </p:cNvSpPr>
          <p:nvPr>
            <p:ph type="subTitle" idx="1"/>
          </p:nvPr>
        </p:nvSpPr>
        <p:spPr/>
        <p:txBody>
          <a:bodyPr/>
          <a:lstStyle/>
          <a:p>
            <a:r>
              <a:rPr lang="da-DK" dirty="0"/>
              <a:t>v/ formand Peter Rasborg</a:t>
            </a:r>
          </a:p>
        </p:txBody>
      </p:sp>
    </p:spTree>
    <p:extLst>
      <p:ext uri="{BB962C8B-B14F-4D97-AF65-F5344CB8AC3E}">
        <p14:creationId xmlns:p14="http://schemas.microsoft.com/office/powerpoint/2010/main" val="186889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6E842-11AD-4278-A82C-E27896CEAADF}"/>
              </a:ext>
            </a:extLst>
          </p:cNvPr>
          <p:cNvSpPr>
            <a:spLocks noGrp="1"/>
          </p:cNvSpPr>
          <p:nvPr>
            <p:ph type="title"/>
          </p:nvPr>
        </p:nvSpPr>
        <p:spPr/>
        <p:txBody>
          <a:bodyPr/>
          <a:lstStyle/>
          <a:p>
            <a:r>
              <a:rPr lang="da-DK" dirty="0"/>
              <a:t>Responsumudvalgets medlemmer</a:t>
            </a:r>
          </a:p>
        </p:txBody>
      </p:sp>
      <p:sp>
        <p:nvSpPr>
          <p:cNvPr id="3" name="Pladsholder til indhold 2">
            <a:extLst>
              <a:ext uri="{FF2B5EF4-FFF2-40B4-BE49-F238E27FC236}">
                <a16:creationId xmlns:a16="http://schemas.microsoft.com/office/drawing/2014/main" id="{6B83F01E-DF53-45C0-8823-6CC110A58C90}"/>
              </a:ext>
            </a:extLst>
          </p:cNvPr>
          <p:cNvSpPr>
            <a:spLocks noGrp="1"/>
          </p:cNvSpPr>
          <p:nvPr>
            <p:ph sz="half" idx="1"/>
          </p:nvPr>
        </p:nvSpPr>
        <p:spPr/>
        <p:txBody>
          <a:bodyPr/>
          <a:lstStyle/>
          <a:p>
            <a:r>
              <a:rPr lang="da-DK" dirty="0"/>
              <a:t>Peter Rasborg, formand</a:t>
            </a:r>
          </a:p>
          <a:p>
            <a:r>
              <a:rPr lang="da-DK" dirty="0"/>
              <a:t>Vibeke Düring Reyes Jensen, </a:t>
            </a:r>
            <a:r>
              <a:rPr lang="da-DK" dirty="0" err="1"/>
              <a:t>vicefomand</a:t>
            </a:r>
            <a:endParaRPr lang="da-DK" dirty="0"/>
          </a:p>
          <a:p>
            <a:r>
              <a:rPr lang="da-DK" dirty="0"/>
              <a:t>Brian Stubtoft, tidl. formand</a:t>
            </a:r>
          </a:p>
          <a:p>
            <a:r>
              <a:rPr lang="da-DK" dirty="0"/>
              <a:t>Henrik Westh Thorsen</a:t>
            </a:r>
          </a:p>
          <a:p>
            <a:r>
              <a:rPr lang="da-DK" dirty="0"/>
              <a:t>Henrik Z. Hansen</a:t>
            </a:r>
          </a:p>
          <a:p>
            <a:r>
              <a:rPr lang="da-DK" dirty="0"/>
              <a:t>Jan Kristensen</a:t>
            </a:r>
          </a:p>
        </p:txBody>
      </p:sp>
      <p:sp>
        <p:nvSpPr>
          <p:cNvPr id="5" name="Pladsholder til indhold 4">
            <a:extLst>
              <a:ext uri="{FF2B5EF4-FFF2-40B4-BE49-F238E27FC236}">
                <a16:creationId xmlns:a16="http://schemas.microsoft.com/office/drawing/2014/main" id="{178F94EB-38AA-4E8C-AB0E-9C6C601F9A9B}"/>
              </a:ext>
            </a:extLst>
          </p:cNvPr>
          <p:cNvSpPr>
            <a:spLocks noGrp="1"/>
          </p:cNvSpPr>
          <p:nvPr>
            <p:ph sz="half" idx="10"/>
          </p:nvPr>
        </p:nvSpPr>
        <p:spPr/>
        <p:txBody>
          <a:bodyPr/>
          <a:lstStyle/>
          <a:p>
            <a:r>
              <a:rPr lang="da-DK" dirty="0"/>
              <a:t>Jørgen Lund Antonsen</a:t>
            </a:r>
          </a:p>
          <a:p>
            <a:r>
              <a:rPr lang="da-DK" dirty="0"/>
              <a:t>Kim Kjellberg</a:t>
            </a:r>
          </a:p>
          <a:p>
            <a:r>
              <a:rPr lang="da-DK" dirty="0"/>
              <a:t>Torben Ahle Pedersen</a:t>
            </a:r>
          </a:p>
          <a:p>
            <a:r>
              <a:rPr lang="da-DK" dirty="0"/>
              <a:t>Torben Andersen</a:t>
            </a:r>
          </a:p>
          <a:p>
            <a:endParaRPr lang="da-DK" dirty="0"/>
          </a:p>
          <a:p>
            <a:endParaRPr lang="da-DK" dirty="0"/>
          </a:p>
          <a:p>
            <a:r>
              <a:rPr lang="da-DK" dirty="0"/>
              <a:t>Sekretær Mette Conradsen</a:t>
            </a:r>
          </a:p>
          <a:p>
            <a:endParaRPr lang="da-DK" dirty="0"/>
          </a:p>
        </p:txBody>
      </p:sp>
      <p:sp>
        <p:nvSpPr>
          <p:cNvPr id="4" name="Pladsholder til sidefod 3">
            <a:extLst>
              <a:ext uri="{FF2B5EF4-FFF2-40B4-BE49-F238E27FC236}">
                <a16:creationId xmlns:a16="http://schemas.microsoft.com/office/drawing/2014/main" id="{FA0FBDA8-1541-4FC9-A526-46EF4B81A3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323F4F"/>
                </a:solidFill>
                <a:effectLst/>
                <a:uLnTx/>
                <a:uFillTx/>
                <a:latin typeface="Franklin Gothic Book" panose="020B0503020102020204" pitchFamily="34" charset="0"/>
                <a:ea typeface="+mn-ea"/>
                <a:cs typeface="+mn-cs"/>
              </a:rPr>
              <a:t>Her er plads til en sidefods-tekst</a:t>
            </a:r>
            <a:endParaRPr kumimoji="0" lang="da-DK" sz="10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49187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C388F-07A9-4409-94EE-FAB45F296E1D}"/>
              </a:ext>
            </a:extLst>
          </p:cNvPr>
          <p:cNvSpPr>
            <a:spLocks noGrp="1"/>
          </p:cNvSpPr>
          <p:nvPr>
            <p:ph type="title"/>
          </p:nvPr>
        </p:nvSpPr>
        <p:spPr/>
        <p:txBody>
          <a:bodyPr/>
          <a:lstStyle/>
          <a:p>
            <a:r>
              <a:rPr lang="da-DK" dirty="0"/>
              <a:t>Responsumudvalgets arbejde</a:t>
            </a:r>
          </a:p>
        </p:txBody>
      </p:sp>
      <p:sp>
        <p:nvSpPr>
          <p:cNvPr id="3" name="Pladsholder til indhold 2">
            <a:extLst>
              <a:ext uri="{FF2B5EF4-FFF2-40B4-BE49-F238E27FC236}">
                <a16:creationId xmlns:a16="http://schemas.microsoft.com/office/drawing/2014/main" id="{37822E72-62AB-40D3-9354-4D444163F406}"/>
              </a:ext>
            </a:extLst>
          </p:cNvPr>
          <p:cNvSpPr>
            <a:spLocks noGrp="1"/>
          </p:cNvSpPr>
          <p:nvPr>
            <p:ph idx="1"/>
          </p:nvPr>
        </p:nvSpPr>
        <p:spPr/>
        <p:txBody>
          <a:bodyPr/>
          <a:lstStyle/>
          <a:p>
            <a:r>
              <a:rPr lang="da-DK" dirty="0"/>
              <a:t> Udvalget har behandlet 34 sager i årets løb – meget lavt antal</a:t>
            </a:r>
          </a:p>
          <a:p>
            <a:r>
              <a:rPr lang="da-DK" dirty="0"/>
              <a:t> Corona-situationen har besværliggjort udvalgsarbejdet – ikke velegnet til online-møder</a:t>
            </a:r>
          </a:p>
          <a:p>
            <a:pPr marL="0" indent="0">
              <a:buNone/>
            </a:pPr>
            <a:endParaRPr lang="da-DK" dirty="0"/>
          </a:p>
          <a:p>
            <a:r>
              <a:rPr lang="da-DK" dirty="0"/>
              <a:t> Meget spændende problemstillinger i sagerne: </a:t>
            </a:r>
            <a:br>
              <a:rPr lang="da-DK" dirty="0"/>
            </a:br>
            <a:r>
              <a:rPr lang="da-DK" dirty="0"/>
              <a:t>- Aftalebrev</a:t>
            </a:r>
            <a:br>
              <a:rPr lang="da-DK" dirty="0"/>
            </a:br>
            <a:r>
              <a:rPr lang="da-DK" dirty="0"/>
              <a:t>- Ledelsesansvar kontra revisors ansvar</a:t>
            </a:r>
            <a:br>
              <a:rPr lang="da-DK" dirty="0"/>
            </a:br>
            <a:r>
              <a:rPr lang="da-DK" dirty="0"/>
              <a:t>- ”</a:t>
            </a:r>
            <a:r>
              <a:rPr lang="da-DK" dirty="0" err="1"/>
              <a:t>Totalrådgiver”-begrebet</a:t>
            </a:r>
            <a:r>
              <a:rPr lang="da-DK" dirty="0"/>
              <a:t> og forventningskløften</a:t>
            </a:r>
          </a:p>
        </p:txBody>
      </p:sp>
      <p:sp>
        <p:nvSpPr>
          <p:cNvPr id="4" name="Pladsholder til sidefod 3">
            <a:extLst>
              <a:ext uri="{FF2B5EF4-FFF2-40B4-BE49-F238E27FC236}">
                <a16:creationId xmlns:a16="http://schemas.microsoft.com/office/drawing/2014/main" id="{3671F7A2-8C9A-4B98-92BD-F48AE3A6E84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323F4F"/>
                </a:solidFill>
                <a:effectLst/>
                <a:uLnTx/>
                <a:uFillTx/>
                <a:latin typeface="Franklin Gothic Book" panose="020B0503020102020204" pitchFamily="34" charset="0"/>
                <a:ea typeface="+mn-ea"/>
                <a:cs typeface="+mn-cs"/>
              </a:rPr>
              <a:t>Her er plads til en sidefods-tekst</a:t>
            </a:r>
            <a:endPar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981162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26CA1-3DE0-4DDD-8C61-F0D7BC463D58}"/>
              </a:ext>
            </a:extLst>
          </p:cNvPr>
          <p:cNvSpPr>
            <a:spLocks noGrp="1"/>
          </p:cNvSpPr>
          <p:nvPr>
            <p:ph type="title"/>
          </p:nvPr>
        </p:nvSpPr>
        <p:spPr/>
        <p:txBody>
          <a:bodyPr>
            <a:normAutofit/>
          </a:bodyPr>
          <a:lstStyle/>
          <a:p>
            <a:r>
              <a:rPr lang="da-DK" dirty="0"/>
              <a:t>Aftalebrev</a:t>
            </a:r>
          </a:p>
        </p:txBody>
      </p:sp>
      <p:sp>
        <p:nvSpPr>
          <p:cNvPr id="3" name="Pladsholder til indhold 2">
            <a:extLst>
              <a:ext uri="{FF2B5EF4-FFF2-40B4-BE49-F238E27FC236}">
                <a16:creationId xmlns:a16="http://schemas.microsoft.com/office/drawing/2014/main" id="{2ADA0CAA-88B3-4D2D-ABFD-59FE02E93773}"/>
              </a:ext>
            </a:extLst>
          </p:cNvPr>
          <p:cNvSpPr>
            <a:spLocks noGrp="1"/>
          </p:cNvSpPr>
          <p:nvPr>
            <p:ph idx="1"/>
          </p:nvPr>
        </p:nvSpPr>
        <p:spPr/>
        <p:txBody>
          <a:bodyPr/>
          <a:lstStyle/>
          <a:p>
            <a:r>
              <a:rPr lang="da-DK" dirty="0"/>
              <a:t> Hovedparten af honorarforespørgslerne udspringer af tvivl eller uenighed omkring aftalen</a:t>
            </a:r>
          </a:p>
          <a:p>
            <a:r>
              <a:rPr lang="da-DK" dirty="0"/>
              <a:t> Konkret spørgsmål: </a:t>
            </a:r>
            <a:br>
              <a:rPr lang="da-DK" dirty="0"/>
            </a:br>
            <a:r>
              <a:rPr lang="da-DK" dirty="0"/>
              <a:t>Finder Responsumudvalget, at det er i strid med god revisor- og rådgivningsskik, hvis revisor ikke afgiver aftalebrev (el. lign.) til sin nye kunde om et opdrag om revisors rådgivning om og assistance vedrørende afgiftsberegning og afgiftsindberetning på kundens vegne, med nærmere angivelse af opgave- og især ansvarsfordeling mellem revisor og kunde?</a:t>
            </a:r>
          </a:p>
        </p:txBody>
      </p:sp>
      <p:sp>
        <p:nvSpPr>
          <p:cNvPr id="4" name="Pladsholder til sidefod 3">
            <a:extLst>
              <a:ext uri="{FF2B5EF4-FFF2-40B4-BE49-F238E27FC236}">
                <a16:creationId xmlns:a16="http://schemas.microsoft.com/office/drawing/2014/main" id="{C295396A-47E6-4754-991E-E67A1BE7797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323F4F"/>
                </a:solidFill>
                <a:effectLst/>
                <a:uLnTx/>
                <a:uFillTx/>
                <a:latin typeface="Franklin Gothic Book" panose="020B0503020102020204" pitchFamily="34" charset="0"/>
                <a:ea typeface="+mn-ea"/>
                <a:cs typeface="+mn-cs"/>
              </a:rPr>
              <a:t>Her er plads til en sidefods-tekst</a:t>
            </a:r>
            <a:endParaRPr kumimoji="0" lang="da-DK" sz="10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27496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509FF-0F8D-4F53-8D56-B5A56D85EB4B}"/>
              </a:ext>
            </a:extLst>
          </p:cNvPr>
          <p:cNvSpPr>
            <a:spLocks noGrp="1"/>
          </p:cNvSpPr>
          <p:nvPr>
            <p:ph type="title"/>
          </p:nvPr>
        </p:nvSpPr>
        <p:spPr/>
        <p:txBody>
          <a:bodyPr/>
          <a:lstStyle/>
          <a:p>
            <a:r>
              <a:rPr lang="da-DK" dirty="0"/>
              <a:t>Dagsorden</a:t>
            </a:r>
            <a:endParaRPr lang="da-DK" b="0" dirty="0"/>
          </a:p>
        </p:txBody>
      </p:sp>
      <p:sp>
        <p:nvSpPr>
          <p:cNvPr id="4" name="Pladsholder til sidefod 3">
            <a:extLst>
              <a:ext uri="{FF2B5EF4-FFF2-40B4-BE49-F238E27FC236}">
                <a16:creationId xmlns:a16="http://schemas.microsoft.com/office/drawing/2014/main" id="{AA9973DE-F9FF-48BF-B1C1-01DB1336EBE8}"/>
              </a:ext>
            </a:extLst>
          </p:cNvPr>
          <p:cNvSpPr>
            <a:spLocks noGrp="1"/>
          </p:cNvSpPr>
          <p:nvPr>
            <p:ph type="ftr" sz="quarter" idx="11"/>
          </p:nvPr>
        </p:nvSpPr>
        <p:spPr/>
        <p:txBody>
          <a:bodyPr/>
          <a:lstStyle/>
          <a:p>
            <a:r>
              <a:rPr lang="da-DK" dirty="0"/>
              <a:t>Ordinær generalforsamling 2020</a:t>
            </a:r>
          </a:p>
        </p:txBody>
      </p:sp>
      <p:sp>
        <p:nvSpPr>
          <p:cNvPr id="5" name="Undertitel 2">
            <a:extLst>
              <a:ext uri="{FF2B5EF4-FFF2-40B4-BE49-F238E27FC236}">
                <a16:creationId xmlns:a16="http://schemas.microsoft.com/office/drawing/2014/main" id="{9C53A2AC-4D94-4CEB-9EF4-6D7A84C6754F}"/>
              </a:ext>
            </a:extLst>
          </p:cNvPr>
          <p:cNvSpPr txBox="1">
            <a:spLocks/>
          </p:cNvSpPr>
          <p:nvPr/>
        </p:nvSpPr>
        <p:spPr>
          <a:xfrm>
            <a:off x="838200" y="1690688"/>
            <a:ext cx="11201946" cy="5167312"/>
          </a:xfrm>
          <a:prstGeom prst="rect">
            <a:avLst/>
          </a:prstGeom>
        </p:spPr>
        <p:txBody>
          <a:bodyPr vert="horz" lIns="91440" tIns="45720" rIns="91440" bIns="45720" numCol="2" spcCol="39600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da-DK" sz="1600" b="1" dirty="0"/>
              <a:t>Valg af dirigent</a:t>
            </a:r>
            <a:br>
              <a:rPr lang="da-DK" sz="1600" b="1" dirty="0"/>
            </a:br>
            <a:r>
              <a:rPr lang="da-DK" sz="1600" dirty="0"/>
              <a:t>Bestyrelsen foreslår, at advokat Anders Lavesen vælges som dirigent</a:t>
            </a:r>
          </a:p>
          <a:p>
            <a:pPr marL="457200" indent="-457200">
              <a:buFont typeface="+mj-lt"/>
              <a:buAutoNum type="arabicPeriod"/>
            </a:pPr>
            <a:r>
              <a:rPr lang="da-DK" sz="1600" b="1" dirty="0"/>
              <a:t>Beretning fra bestyrelsen </a:t>
            </a:r>
            <a:br>
              <a:rPr lang="da-DK" sz="1600" b="1" dirty="0"/>
            </a:br>
            <a:r>
              <a:rPr lang="da-DK" sz="1600" dirty="0"/>
              <a:t>Ved formand Peter Gath</a:t>
            </a:r>
          </a:p>
          <a:p>
            <a:pPr marL="457200" indent="-457200">
              <a:buFont typeface="+mj-lt"/>
              <a:buAutoNum type="arabicPeriod"/>
            </a:pPr>
            <a:r>
              <a:rPr lang="da-DK" sz="1600" b="1" dirty="0"/>
              <a:t>Beretning fra Responsumudvalget </a:t>
            </a:r>
            <a:br>
              <a:rPr lang="da-DK" sz="1600" dirty="0"/>
            </a:br>
            <a:r>
              <a:rPr lang="da-DK" sz="1600" dirty="0"/>
              <a:t>Ved formand Peter Rasborg</a:t>
            </a:r>
          </a:p>
          <a:p>
            <a:pPr marL="457200" indent="-457200">
              <a:buFont typeface="+mj-lt"/>
              <a:buAutoNum type="arabicPeriod"/>
            </a:pPr>
            <a:r>
              <a:rPr lang="da-DK" sz="1600" b="1" dirty="0"/>
              <a:t>Regnskab for det forløbne regnskabsår</a:t>
            </a:r>
            <a:br>
              <a:rPr lang="da-DK" sz="1600" dirty="0"/>
            </a:br>
            <a:r>
              <a:rPr lang="da-DK" sz="1600" dirty="0"/>
              <a:t>Ved formand Peter Gath</a:t>
            </a:r>
          </a:p>
          <a:p>
            <a:pPr marL="457200" indent="-457200">
              <a:buFont typeface="+mj-lt"/>
              <a:buAutoNum type="arabicPeriod"/>
            </a:pPr>
            <a:r>
              <a:rPr lang="da-DK" sz="1600" b="1" dirty="0"/>
              <a:t>Forslag til vedtægtsændringer fremsat af bestyrelsen</a:t>
            </a:r>
            <a:br>
              <a:rPr lang="da-DK" sz="1600" b="1" dirty="0"/>
            </a:br>
            <a:r>
              <a:rPr lang="da-DK" sz="1600" dirty="0"/>
              <a:t>Ved formand Peter Gath </a:t>
            </a:r>
          </a:p>
          <a:p>
            <a:pPr marL="457200" indent="-457200">
              <a:buFont typeface="+mj-lt"/>
              <a:buAutoNum type="arabicPeriod"/>
            </a:pPr>
            <a:r>
              <a:rPr lang="da-DK" sz="1600" b="1" dirty="0"/>
              <a:t>Forelæggelse af budgetoverslag samt forslag til kontingent for det kommende regnskabsår </a:t>
            </a:r>
            <a:br>
              <a:rPr lang="da-DK" sz="1600" b="1" dirty="0"/>
            </a:br>
            <a:r>
              <a:rPr lang="da-DK" sz="1600" dirty="0"/>
              <a:t>Ved formand Peter Gath</a:t>
            </a:r>
          </a:p>
          <a:p>
            <a:pPr marL="457200" indent="-457200">
              <a:buFont typeface="+mj-lt"/>
              <a:buAutoNum type="arabicPeriod"/>
            </a:pPr>
            <a:endParaRPr lang="da-DK" sz="1600" dirty="0"/>
          </a:p>
          <a:p>
            <a:pPr marL="457200" indent="-457200">
              <a:buFont typeface="+mj-lt"/>
              <a:buAutoNum type="arabicPeriod"/>
            </a:pPr>
            <a:endParaRPr lang="da-DK" sz="1600" dirty="0"/>
          </a:p>
          <a:p>
            <a:pPr marL="457200" indent="-457200">
              <a:buFont typeface="+mj-lt"/>
              <a:buAutoNum type="arabicPeriod"/>
            </a:pPr>
            <a:endParaRPr lang="da-DK" sz="1600" dirty="0"/>
          </a:p>
          <a:p>
            <a:pPr marL="457200" indent="-457200">
              <a:buFont typeface="+mj-lt"/>
              <a:buAutoNum type="arabicPeriod"/>
            </a:pPr>
            <a:r>
              <a:rPr lang="da-DK" sz="1600" b="1" dirty="0"/>
              <a:t>Forslag fremsat af medlemmerne</a:t>
            </a:r>
            <a:br>
              <a:rPr lang="da-DK" sz="1600" dirty="0"/>
            </a:br>
            <a:r>
              <a:rPr lang="da-DK" sz="1600" dirty="0"/>
              <a:t>Ved formand Peter Gath     </a:t>
            </a:r>
          </a:p>
          <a:p>
            <a:pPr marL="457200" indent="-457200">
              <a:buFont typeface="+mj-lt"/>
              <a:buAutoNum type="arabicPeriod"/>
            </a:pPr>
            <a:r>
              <a:rPr lang="da-DK" sz="1600" b="1" dirty="0"/>
              <a:t>Valg af formand</a:t>
            </a:r>
            <a:br>
              <a:rPr lang="da-DK" sz="1600" b="1" dirty="0"/>
            </a:br>
            <a:r>
              <a:rPr lang="da-DK" sz="1600" dirty="0"/>
              <a:t>Ved dirigent</a:t>
            </a:r>
            <a:r>
              <a:rPr lang="da-DK" sz="1600" b="1" dirty="0"/>
              <a:t>                                                                                                                                                                                                                                    </a:t>
            </a:r>
          </a:p>
          <a:p>
            <a:pPr marL="457200" indent="-457200">
              <a:buFont typeface="+mj-lt"/>
              <a:buAutoNum type="arabicPeriod"/>
            </a:pPr>
            <a:r>
              <a:rPr lang="da-DK" sz="1600" b="1" dirty="0"/>
              <a:t>Valg af bestyrelsesmedlemmer</a:t>
            </a:r>
            <a:br>
              <a:rPr lang="da-DK" sz="1600" b="1" dirty="0"/>
            </a:br>
            <a:r>
              <a:rPr lang="da-DK" sz="1600" dirty="0"/>
              <a:t>Ved dirigent</a:t>
            </a:r>
            <a:r>
              <a:rPr lang="da-DK" sz="1600" b="1" dirty="0"/>
              <a:t> </a:t>
            </a:r>
            <a:endParaRPr lang="da-DK" sz="1600" dirty="0"/>
          </a:p>
          <a:p>
            <a:pPr marL="457200" indent="-457200">
              <a:buFont typeface="+mj-lt"/>
              <a:buAutoNum type="arabicPeriod"/>
            </a:pPr>
            <a:r>
              <a:rPr lang="da-DK" sz="1600" b="1" dirty="0"/>
              <a:t>Valg af medlemmer til Responsumudvalget</a:t>
            </a:r>
            <a:br>
              <a:rPr lang="da-DK" sz="1600" b="1" dirty="0"/>
            </a:br>
            <a:r>
              <a:rPr lang="da-DK" sz="1600" dirty="0"/>
              <a:t>Ved dirigent</a:t>
            </a:r>
          </a:p>
          <a:p>
            <a:pPr marL="457200" indent="-457200">
              <a:buFont typeface="+mj-lt"/>
              <a:buAutoNum type="arabicPeriod"/>
            </a:pPr>
            <a:r>
              <a:rPr lang="da-DK" sz="1600" b="1" dirty="0"/>
              <a:t>Valg af revisor og revisorsuppleanter</a:t>
            </a:r>
            <a:br>
              <a:rPr lang="da-DK" sz="1600" b="1" dirty="0"/>
            </a:br>
            <a:r>
              <a:rPr lang="da-DK" sz="1600" dirty="0"/>
              <a:t>Ved dirigent</a:t>
            </a:r>
          </a:p>
          <a:p>
            <a:pPr marL="457200" indent="-457200">
              <a:buFont typeface="+mj-lt"/>
              <a:buAutoNum type="arabicPeriod"/>
            </a:pPr>
            <a:r>
              <a:rPr lang="da-DK" sz="1600" b="1" dirty="0"/>
              <a:t>Eventuelt</a:t>
            </a:r>
          </a:p>
          <a:p>
            <a:endParaRPr lang="da-DK" dirty="0"/>
          </a:p>
          <a:p>
            <a:pPr marL="457200" indent="-457200">
              <a:lnSpc>
                <a:spcPct val="100000"/>
              </a:lnSpc>
              <a:spcBef>
                <a:spcPts val="600"/>
              </a:spcBef>
              <a:buClr>
                <a:schemeClr val="tx2">
                  <a:lumMod val="50000"/>
                </a:schemeClr>
              </a:buClr>
              <a:buFont typeface="+mj-lt"/>
              <a:buAutoNum type="arabicPeriod"/>
            </a:pPr>
            <a:endParaRPr lang="da-DK" altLang="da-DK" sz="2000" dirty="0">
              <a:solidFill>
                <a:schemeClr val="tx2">
                  <a:lumMod val="50000"/>
                </a:schemeClr>
              </a:solidFill>
              <a:latin typeface="Calibri Light" panose="020F0302020204030204" pitchFamily="34" charset="0"/>
            </a:endParaRPr>
          </a:p>
          <a:p>
            <a:pPr marL="457200" indent="-457200">
              <a:lnSpc>
                <a:spcPct val="100000"/>
              </a:lnSpc>
              <a:spcBef>
                <a:spcPts val="600"/>
              </a:spcBef>
              <a:buClr>
                <a:schemeClr val="tx2">
                  <a:lumMod val="50000"/>
                </a:schemeClr>
              </a:buClr>
              <a:buFont typeface="+mj-lt"/>
              <a:buAutoNum type="arabicPeriod"/>
            </a:pPr>
            <a:endParaRPr lang="da-DK" altLang="da-DK" sz="2000" dirty="0">
              <a:solidFill>
                <a:schemeClr val="tx2">
                  <a:lumMod val="50000"/>
                </a:schemeClr>
              </a:solidFill>
              <a:latin typeface="Calibri Light" panose="020F0302020204030204" pitchFamily="34" charset="0"/>
            </a:endParaRPr>
          </a:p>
        </p:txBody>
      </p:sp>
    </p:spTree>
    <p:extLst>
      <p:ext uri="{BB962C8B-B14F-4D97-AF65-F5344CB8AC3E}">
        <p14:creationId xmlns:p14="http://schemas.microsoft.com/office/powerpoint/2010/main" val="708680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1C3C1-1475-4085-85D7-3E2B2702A8F6}"/>
              </a:ext>
            </a:extLst>
          </p:cNvPr>
          <p:cNvSpPr>
            <a:spLocks noGrp="1"/>
          </p:cNvSpPr>
          <p:nvPr>
            <p:ph type="title"/>
          </p:nvPr>
        </p:nvSpPr>
        <p:spPr/>
        <p:txBody>
          <a:bodyPr/>
          <a:lstStyle/>
          <a:p>
            <a:r>
              <a:rPr lang="da-DK" dirty="0"/>
              <a:t>Ledelsens ansvar kontra revisors ansvar</a:t>
            </a:r>
          </a:p>
        </p:txBody>
      </p:sp>
      <p:sp>
        <p:nvSpPr>
          <p:cNvPr id="3" name="Pladsholder til indhold 2">
            <a:extLst>
              <a:ext uri="{FF2B5EF4-FFF2-40B4-BE49-F238E27FC236}">
                <a16:creationId xmlns:a16="http://schemas.microsoft.com/office/drawing/2014/main" id="{87D24A63-9370-47D1-9AE1-97DDBA637EE8}"/>
              </a:ext>
            </a:extLst>
          </p:cNvPr>
          <p:cNvSpPr>
            <a:spLocks noGrp="1"/>
          </p:cNvSpPr>
          <p:nvPr>
            <p:ph idx="1"/>
          </p:nvPr>
        </p:nvSpPr>
        <p:spPr/>
        <p:txBody>
          <a:bodyPr>
            <a:normAutofit lnSpcReduction="10000"/>
          </a:bodyPr>
          <a:lstStyle/>
          <a:p>
            <a:r>
              <a:rPr lang="da-DK" dirty="0"/>
              <a:t> Konkrete spørgsmål:</a:t>
            </a:r>
          </a:p>
          <a:p>
            <a:r>
              <a:rPr lang="da-DK" dirty="0"/>
              <a:t>Responsumudvalget bedes helt kort udtale sig om, hvad der er revisors henholdsvis bestyrelsens opgaver og ansvar ved aflæggelse af årsrapport.</a:t>
            </a:r>
          </a:p>
          <a:p>
            <a:r>
              <a:rPr lang="da-DK" dirty="0"/>
              <a:t> Responsumudvalget bedes oplyse om revisor ifølge god revisorskik eller andet har pligt til at sikre sig, at der mellem klient og revisor er en klar og tydelig forståelse for indholdet af revisors opgaver. </a:t>
            </a:r>
          </a:p>
          <a:p>
            <a:r>
              <a:rPr lang="da-DK" dirty="0"/>
              <a:t> Er det selskabets ledelse eller revisor, som har det primære ansvar for en forsvarlig organisation af selskabets virksomhed?</a:t>
            </a:r>
          </a:p>
          <a:p>
            <a:endParaRPr lang="da-DK" dirty="0"/>
          </a:p>
        </p:txBody>
      </p:sp>
      <p:sp>
        <p:nvSpPr>
          <p:cNvPr id="4" name="Pladsholder til sidefod 3">
            <a:extLst>
              <a:ext uri="{FF2B5EF4-FFF2-40B4-BE49-F238E27FC236}">
                <a16:creationId xmlns:a16="http://schemas.microsoft.com/office/drawing/2014/main" id="{B67711FE-87F8-4E5A-BDCE-AE4FB66086A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323F4F"/>
                </a:solidFill>
                <a:effectLst/>
                <a:uLnTx/>
                <a:uFillTx/>
                <a:latin typeface="Franklin Gothic Book" panose="020B0503020102020204" pitchFamily="34" charset="0"/>
                <a:ea typeface="+mn-ea"/>
                <a:cs typeface="+mn-cs"/>
              </a:rPr>
              <a:t>Her er plads til en sidefods-tekst</a:t>
            </a:r>
            <a:endParaRPr kumimoji="0" lang="da-DK" sz="10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777972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D7CE3-3F4F-4CA5-A8B7-E5F5CEAD4E83}"/>
              </a:ext>
            </a:extLst>
          </p:cNvPr>
          <p:cNvSpPr>
            <a:spLocks noGrp="1"/>
          </p:cNvSpPr>
          <p:nvPr>
            <p:ph type="title"/>
          </p:nvPr>
        </p:nvSpPr>
        <p:spPr>
          <a:xfrm>
            <a:off x="838200" y="386556"/>
            <a:ext cx="9211574" cy="1325563"/>
          </a:xfrm>
        </p:spPr>
        <p:txBody>
          <a:bodyPr>
            <a:normAutofit fontScale="90000"/>
          </a:bodyPr>
          <a:lstStyle/>
          <a:p>
            <a:r>
              <a:rPr lang="da-DK" dirty="0"/>
              <a:t>"</a:t>
            </a:r>
            <a:r>
              <a:rPr lang="da-DK" dirty="0" err="1"/>
              <a:t>Totalrådgiver"-begrebet</a:t>
            </a:r>
            <a:r>
              <a:rPr lang="da-DK" dirty="0"/>
              <a:t> og forventningskløften ml. kunde </a:t>
            </a:r>
            <a:r>
              <a:rPr lang="da-DK"/>
              <a:t>og revisor</a:t>
            </a:r>
            <a:endParaRPr lang="da-DK" dirty="0"/>
          </a:p>
        </p:txBody>
      </p:sp>
      <p:sp>
        <p:nvSpPr>
          <p:cNvPr id="3" name="Pladsholder til indhold 2">
            <a:extLst>
              <a:ext uri="{FF2B5EF4-FFF2-40B4-BE49-F238E27FC236}">
                <a16:creationId xmlns:a16="http://schemas.microsoft.com/office/drawing/2014/main" id="{466C232E-FD26-4B24-80C7-A0FA09027F12}"/>
              </a:ext>
            </a:extLst>
          </p:cNvPr>
          <p:cNvSpPr>
            <a:spLocks noGrp="1"/>
          </p:cNvSpPr>
          <p:nvPr>
            <p:ph idx="1"/>
          </p:nvPr>
        </p:nvSpPr>
        <p:spPr/>
        <p:txBody>
          <a:bodyPr>
            <a:normAutofit fontScale="85000" lnSpcReduction="20000"/>
          </a:bodyPr>
          <a:lstStyle/>
          <a:p>
            <a:r>
              <a:rPr lang="da-DK" dirty="0"/>
              <a:t> Uopfordret rådgivning – konkret spørgsmål:</a:t>
            </a:r>
            <a:br>
              <a:rPr lang="da-DK" dirty="0"/>
            </a:br>
            <a:r>
              <a:rPr lang="da-DK" dirty="0"/>
              <a:t>Finder Responsumudvalget – i en situation hvor det lægges til grund, at revisor ikke udtrykkeligt har fraskrevet sig forpligtelsen hertil – at det er i strid med god revisor- og rådgivningsskik, hvis revisor ikke som led i den løbende rådgivning og assistance til kunden </a:t>
            </a:r>
            <a:r>
              <a:rPr lang="da-DK" i="1" u="sng" dirty="0"/>
              <a:t>proaktivt</a:t>
            </a:r>
            <a:r>
              <a:rPr lang="da-DK" dirty="0"/>
              <a:t> forholder sig til og gør kunden opmærksom på relevante ændringer i afgiftsreglerne samt myndighedernes fortolkning heraf, hvor dette har betydning for kundens løbende afgiftsberegninger?</a:t>
            </a:r>
          </a:p>
          <a:p>
            <a:r>
              <a:rPr lang="da-DK" dirty="0"/>
              <a:t>Konkret spørgsmål: Udvalget bedes lægge til grund, at der imellem sagsøgte og sagsøger forelå en aftale om, at: </a:t>
            </a:r>
            <a:br>
              <a:rPr lang="da-DK" dirty="0"/>
            </a:br>
            <a:r>
              <a:rPr lang="da-DK" dirty="0"/>
              <a:t>•	Sagsøgte ud over at være revisor for selskabet også var totalrådgiver som revisor for sagsøger og hans hustru bl.a. i relation til skattemæssige forhold.</a:t>
            </a:r>
            <a:br>
              <a:rPr lang="da-DK" dirty="0"/>
            </a:br>
            <a:r>
              <a:rPr lang="da-DK" dirty="0"/>
              <a:t>•	Sagsøgtes medarbejder på forespørgsel havde oplyst sagsøgers hustru, at sagsøgte bistod med skatterådgivning med opgaverne, og der derfor ikke var brug for særskilt skatterådgiver.</a:t>
            </a:r>
          </a:p>
          <a:p>
            <a:endParaRPr lang="da-DK" dirty="0"/>
          </a:p>
          <a:p>
            <a:endParaRPr lang="da-DK" dirty="0"/>
          </a:p>
          <a:p>
            <a:endParaRPr lang="da-DK" dirty="0"/>
          </a:p>
          <a:p>
            <a:endParaRPr lang="da-DK" dirty="0"/>
          </a:p>
        </p:txBody>
      </p:sp>
      <p:sp>
        <p:nvSpPr>
          <p:cNvPr id="4" name="Pladsholder til sidefod 3">
            <a:extLst>
              <a:ext uri="{FF2B5EF4-FFF2-40B4-BE49-F238E27FC236}">
                <a16:creationId xmlns:a16="http://schemas.microsoft.com/office/drawing/2014/main" id="{60050131-DE17-4D43-BD43-F42B83A6059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323F4F"/>
                </a:solidFill>
                <a:effectLst/>
                <a:uLnTx/>
                <a:uFillTx/>
                <a:latin typeface="Franklin Gothic Book" panose="020B0503020102020204" pitchFamily="34" charset="0"/>
                <a:ea typeface="+mn-ea"/>
                <a:cs typeface="+mn-cs"/>
              </a:rPr>
              <a:t>Her er plads til en sidefods-tekst</a:t>
            </a:r>
            <a:endParaRPr kumimoji="0" lang="da-DK" sz="10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403219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lstStyle/>
          <a:p>
            <a:r>
              <a:rPr lang="da-DK" dirty="0"/>
              <a:t>Pkt. 4: Regnskab for det forløbne regnskabsår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2500853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endParaRPr lang="da-DK" dirty="0"/>
          </a:p>
        </p:txBody>
      </p:sp>
      <p:pic>
        <p:nvPicPr>
          <p:cNvPr id="8" name="Billede 7"/>
          <p:cNvPicPr>
            <a:picLocks noChangeAspect="1"/>
          </p:cNvPicPr>
          <p:nvPr/>
        </p:nvPicPr>
        <p:blipFill>
          <a:blip r:embed="rId2"/>
          <a:stretch>
            <a:fillRect/>
          </a:stretch>
        </p:blipFill>
        <p:spPr>
          <a:xfrm>
            <a:off x="901701" y="1202044"/>
            <a:ext cx="5118099" cy="4710072"/>
          </a:xfrm>
          <a:prstGeom prst="rect">
            <a:avLst/>
          </a:prstGeom>
        </p:spPr>
      </p:pic>
      <p:grpSp>
        <p:nvGrpSpPr>
          <p:cNvPr id="10" name="Gruppe 9"/>
          <p:cNvGrpSpPr/>
          <p:nvPr/>
        </p:nvGrpSpPr>
        <p:grpSpPr>
          <a:xfrm>
            <a:off x="7529571" y="3706054"/>
            <a:ext cx="2664296" cy="1827298"/>
            <a:chOff x="5418460" y="4129443"/>
            <a:chExt cx="2664296" cy="1827298"/>
          </a:xfrm>
        </p:grpSpPr>
        <p:sp>
          <p:nvSpPr>
            <p:cNvPr id="11" name="Skyformet billedforklaring 10"/>
            <p:cNvSpPr/>
            <p:nvPr/>
          </p:nvSpPr>
          <p:spPr bwMode="auto">
            <a:xfrm>
              <a:off x="5418460" y="4129443"/>
              <a:ext cx="2664296" cy="1827298"/>
            </a:xfrm>
            <a:prstGeom prst="cloudCallou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dirty="0">
                <a:ln>
                  <a:noFill/>
                </a:ln>
                <a:solidFill>
                  <a:srgbClr val="14143C"/>
                </a:solidFill>
                <a:effectLst/>
                <a:uLnTx/>
                <a:uFillTx/>
                <a:latin typeface="Calibri" panose="020F0502020204030204"/>
                <a:ea typeface="+mn-ea"/>
                <a:cs typeface="+mn-cs"/>
              </a:endParaRPr>
            </a:p>
          </p:txBody>
        </p:sp>
        <p:sp>
          <p:nvSpPr>
            <p:cNvPr id="12" name="Tekstfelt 11"/>
            <p:cNvSpPr txBox="1"/>
            <p:nvPr/>
          </p:nvSpPr>
          <p:spPr>
            <a:xfrm>
              <a:off x="5940152" y="4766093"/>
              <a:ext cx="1801768" cy="507831"/>
            </a:xfrm>
            <a:prstGeom prst="rect">
              <a:avLst/>
            </a:prstGeom>
            <a:solidFill>
              <a:srgbClr val="FFFFFF"/>
            </a:solidFill>
            <a:ln w="12700" cap="flat" cmpd="sng" algn="ctr">
              <a:solidFill>
                <a:srgbClr val="FFFFFF"/>
              </a:solidFill>
              <a:prstDash val="solid"/>
              <a:miter lim="800000"/>
            </a:ln>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Verdana (Overskrifter)"/>
                  <a:ea typeface="+mn-ea"/>
                  <a:cs typeface="+mn-cs"/>
                </a:rPr>
                <a:t>Bestyrelsen anser periodens resultat 752 t.kr., som tilfredsstillende.</a:t>
              </a:r>
            </a:p>
          </p:txBody>
        </p:sp>
      </p:grpSp>
      <p:sp>
        <p:nvSpPr>
          <p:cNvPr id="16" name="Tekstfelt 15"/>
          <p:cNvSpPr txBox="1"/>
          <p:nvPr/>
        </p:nvSpPr>
        <p:spPr>
          <a:xfrm>
            <a:off x="6930808" y="1773973"/>
            <a:ext cx="3263059" cy="1461939"/>
          </a:xfrm>
          <a:prstGeom prst="rect">
            <a:avLst/>
          </a:prstGeom>
          <a:gradFill flip="none" rotWithShape="1">
            <a:lin ang="2700000" scaled="1"/>
            <a:tileRect/>
          </a:gradFill>
        </p:spPr>
        <p:style>
          <a:lnRef idx="0">
            <a:scrgbClr r="0" g="0" b="0"/>
          </a:lnRef>
          <a:fillRef idx="1003">
            <a:schemeClr val="lt1"/>
          </a:fillRef>
          <a:effectRef idx="0">
            <a:scrgbClr r="0" g="0" b="0"/>
          </a:effectRef>
          <a:fontRef idx="major"/>
        </p:style>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14143C"/>
                </a:solidFill>
                <a:effectLst/>
                <a:uLnTx/>
                <a:uFillTx/>
                <a:latin typeface="Calibri" panose="020F0502020204030204"/>
                <a:ea typeface="+mj-ea"/>
                <a:cs typeface="+mj-cs"/>
              </a:rPr>
              <a:t>Omsætningsfaldet i forhold til 2018/19 er primært relateret til en forskydning fra 2019/20 til 2020/21, på omsætning fra uddannelsesaktiviteter. En konsekvens af forsamlingsforbuddet.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000" b="0" i="0" u="none" strike="noStrike" kern="1200" cap="none" spc="0" normalizeH="0" baseline="0" noProof="0" dirty="0">
              <a:ln>
                <a:noFill/>
              </a:ln>
              <a:solidFill>
                <a:srgbClr val="14143C"/>
              </a:solidFill>
              <a:effectLst/>
              <a:uLnTx/>
              <a:uFillTx/>
              <a:latin typeface="Calibri" panose="020F0502020204030204"/>
              <a:ea typeface="+mj-ea"/>
              <a:cs typeface="+mj-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14143C"/>
                </a:solidFill>
                <a:effectLst/>
                <a:uLnTx/>
                <a:uFillTx/>
                <a:latin typeface="Calibri" panose="020F0502020204030204"/>
                <a:ea typeface="+mj-ea"/>
                <a:cs typeface="+mj-cs"/>
              </a:rPr>
              <a:t>Faldet i personaleomkostninger skyldes dels, at ressourcerne til Cloududvikling er aktiveret, dels som følge af personaletilpasning og –ændringer. </a:t>
            </a:r>
            <a:endParaRPr kumimoji="0" lang="da-DK" sz="900" b="0" i="0" u="none" strike="noStrike" kern="1200" cap="none" spc="0" normalizeH="0" baseline="0" noProof="0" dirty="0">
              <a:ln>
                <a:noFill/>
              </a:ln>
              <a:solidFill>
                <a:srgbClr val="14143C"/>
              </a:solidFill>
              <a:effectLst/>
              <a:uLnTx/>
              <a:uFillTx/>
              <a:latin typeface="Calibri Light"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14143C"/>
                </a:solidFill>
                <a:effectLst/>
                <a:uLnTx/>
                <a:uFillTx/>
                <a:latin typeface="Calibri Light" panose="020F0302020204030204"/>
                <a:ea typeface="+mj-ea"/>
                <a:cs typeface="+mj-cs"/>
              </a:rPr>
              <a:t>  </a:t>
            </a:r>
          </a:p>
        </p:txBody>
      </p:sp>
    </p:spTree>
    <p:extLst>
      <p:ext uri="{BB962C8B-B14F-4D97-AF65-F5344CB8AC3E}">
        <p14:creationId xmlns:p14="http://schemas.microsoft.com/office/powerpoint/2010/main" val="153133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endParaRPr lang="da-DK" dirty="0"/>
          </a:p>
        </p:txBody>
      </p:sp>
      <p:pic>
        <p:nvPicPr>
          <p:cNvPr id="2" name="Billede 1"/>
          <p:cNvPicPr>
            <a:picLocks noChangeAspect="1"/>
          </p:cNvPicPr>
          <p:nvPr/>
        </p:nvPicPr>
        <p:blipFill>
          <a:blip r:embed="rId2"/>
          <a:stretch>
            <a:fillRect/>
          </a:stretch>
        </p:blipFill>
        <p:spPr>
          <a:xfrm>
            <a:off x="845906" y="1243967"/>
            <a:ext cx="8214188" cy="3692734"/>
          </a:xfrm>
          <a:prstGeom prst="rect">
            <a:avLst/>
          </a:prstGeom>
        </p:spPr>
      </p:pic>
      <p:sp>
        <p:nvSpPr>
          <p:cNvPr id="13" name="Tekstfelt 12"/>
          <p:cNvSpPr txBox="1"/>
          <p:nvPr/>
        </p:nvSpPr>
        <p:spPr>
          <a:xfrm>
            <a:off x="9245601" y="2492828"/>
            <a:ext cx="2675466" cy="18928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De samlede aktiver er pr. 31. maj 2020 steget med 2,8 mio. kr. sammenlignet med 31/5-2019. Stigningen kan relateres til en stigning i anlægsaktiver samt en stigning i kortfristede tilgodehavender, der kan henføres til periodeforskydning i fakturering på de udskudte uddannelsesaktiviteter.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14143C"/>
              </a:solidFill>
              <a:effectLst/>
              <a:uLnTx/>
              <a:uFillTx/>
              <a:latin typeface="Calibri tekst"/>
              <a:ea typeface="+mj-ea"/>
              <a:cs typeface="+mj-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Foreningen har ikke rentebærende gæld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14143C"/>
              </a:solidFill>
              <a:effectLst/>
              <a:uLnTx/>
              <a:uFillTx/>
              <a:latin typeface="Calibri tekst"/>
              <a:ea typeface="+mj-ea"/>
              <a:cs typeface="+mj-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Foreningen har et tilstrækkeligt kapitalberedskab til at finansiere det kommende års aktiviteter.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900" b="0" i="0" u="none" strike="noStrike" kern="1200" cap="none" spc="0" normalizeH="0" baseline="0" noProof="0" dirty="0">
              <a:ln>
                <a:noFill/>
              </a:ln>
              <a:solidFill>
                <a:srgbClr val="14143C"/>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7257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r>
              <a:rPr lang="da-DK" altLang="da-DK" sz="4000" dirty="0"/>
              <a:t>Udvikling</a:t>
            </a:r>
            <a:r>
              <a:rPr lang="da-DK" altLang="da-DK" sz="3600" dirty="0"/>
              <a:t> i medlemsbasen</a:t>
            </a:r>
            <a:endParaRPr lang="da-DK" sz="4000" dirty="0"/>
          </a:p>
        </p:txBody>
      </p:sp>
      <p:grpSp>
        <p:nvGrpSpPr>
          <p:cNvPr id="3" name="Gruppe 2"/>
          <p:cNvGrpSpPr/>
          <p:nvPr/>
        </p:nvGrpSpPr>
        <p:grpSpPr>
          <a:xfrm>
            <a:off x="7073399" y="1408494"/>
            <a:ext cx="4547658" cy="2398193"/>
            <a:chOff x="982133" y="1690688"/>
            <a:chExt cx="4572000" cy="2933700"/>
          </a:xfrm>
        </p:grpSpPr>
        <p:graphicFrame>
          <p:nvGraphicFramePr>
            <p:cNvPr id="15" name="Diagram 14">
              <a:extLst>
                <a:ext uri="{FF2B5EF4-FFF2-40B4-BE49-F238E27FC236}">
                  <a16:creationId xmlns:a16="http://schemas.microsoft.com/office/drawing/2014/main" id="{601AFB17-F08F-4D10-B03E-926FBF4D0830}"/>
                </a:ext>
              </a:extLst>
            </p:cNvPr>
            <p:cNvGraphicFramePr>
              <a:graphicFrameLocks/>
            </p:cNvGraphicFramePr>
            <p:nvPr/>
          </p:nvGraphicFramePr>
          <p:xfrm>
            <a:off x="982133" y="1690688"/>
            <a:ext cx="4572000" cy="29337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kstfelt 1"/>
            <p:cNvSpPr txBox="1"/>
            <p:nvPr/>
          </p:nvSpPr>
          <p:spPr>
            <a:xfrm>
              <a:off x="1198712" y="3336205"/>
              <a:ext cx="4226681" cy="45170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i="0" u="none" strike="noStrike" kern="1200" baseline="0">
                  <a:solidFill>
                    <a:srgbClr val="14143C">
                      <a:lumMod val="75000"/>
                      <a:lumOff val="25000"/>
                    </a:srgbClr>
                  </a:solidFill>
                  <a:latin typeface="+mn-lt"/>
                  <a:ea typeface="+mn-ea"/>
                  <a:cs typeface="+mn-cs"/>
                </a:defRPr>
              </a:pPr>
              <a:r>
                <a:rPr kumimoji="0" lang="da-DK" sz="900" b="1" i="0" u="none" strike="noStrike" kern="1200" cap="none" spc="0" normalizeH="0" baseline="0" noProof="0" dirty="0">
                  <a:ln>
                    <a:noFill/>
                  </a:ln>
                  <a:solidFill>
                    <a:srgbClr val="14143C">
                      <a:lumMod val="75000"/>
                      <a:lumOff val="25000"/>
                    </a:srgbClr>
                  </a:solidFill>
                  <a:effectLst/>
                  <a:uLnTx/>
                  <a:uFillTx/>
                  <a:latin typeface="Calibri" panose="020F0502020204030204"/>
                  <a:ea typeface="+mn-ea"/>
                  <a:cs typeface="+mn-cs"/>
                </a:rPr>
                <a:t>Antal medlemsvirksomheder reduceret med 40,7% over 8,5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i="0" u="none" strike="noStrike" kern="1200" baseline="0">
                  <a:solidFill>
                    <a:srgbClr val="14143C">
                      <a:lumMod val="75000"/>
                      <a:lumOff val="25000"/>
                    </a:srgbClr>
                  </a:solidFill>
                  <a:latin typeface="+mn-lt"/>
                  <a:ea typeface="+mn-ea"/>
                  <a:cs typeface="+mn-cs"/>
                </a:defRPr>
              </a:pPr>
              <a:r>
                <a:rPr kumimoji="0" lang="da-DK" sz="900" b="1" i="0" u="none" strike="noStrike" kern="1200" cap="none" spc="0" normalizeH="0" baseline="0" noProof="0" dirty="0">
                  <a:ln>
                    <a:noFill/>
                  </a:ln>
                  <a:solidFill>
                    <a:srgbClr val="14143C">
                      <a:lumMod val="75000"/>
                      <a:lumOff val="25000"/>
                    </a:srgbClr>
                  </a:solidFill>
                  <a:effectLst/>
                  <a:uLnTx/>
                  <a:uFillTx/>
                  <a:latin typeface="Calibri" panose="020F0502020204030204"/>
                  <a:ea typeface="+mn-ea"/>
                  <a:cs typeface="+mn-cs"/>
                </a:rPr>
                <a:t>Det seneste år 15 medlemsvirksomheder faldet fra, svarende til 2,7%</a:t>
              </a:r>
            </a:p>
          </p:txBody>
        </p:sp>
      </p:grpSp>
      <p:grpSp>
        <p:nvGrpSpPr>
          <p:cNvPr id="5" name="Gruppe 4"/>
          <p:cNvGrpSpPr/>
          <p:nvPr/>
        </p:nvGrpSpPr>
        <p:grpSpPr>
          <a:xfrm>
            <a:off x="7073398" y="3955774"/>
            <a:ext cx="4547659" cy="2398712"/>
            <a:chOff x="5798608" y="1690688"/>
            <a:chExt cx="4547659" cy="2398712"/>
          </a:xfrm>
        </p:grpSpPr>
        <p:graphicFrame>
          <p:nvGraphicFramePr>
            <p:cNvPr id="19" name="Diagram 18">
              <a:extLst>
                <a:ext uri="{FF2B5EF4-FFF2-40B4-BE49-F238E27FC236}">
                  <a16:creationId xmlns:a16="http://schemas.microsoft.com/office/drawing/2014/main" id="{601AFB17-F08F-4D10-B03E-926FBF4D0830}"/>
                </a:ext>
              </a:extLst>
            </p:cNvPr>
            <p:cNvGraphicFramePr>
              <a:graphicFrameLocks/>
            </p:cNvGraphicFramePr>
            <p:nvPr/>
          </p:nvGraphicFramePr>
          <p:xfrm>
            <a:off x="5798608" y="1690688"/>
            <a:ext cx="4547659" cy="2398712"/>
          </p:xfrm>
          <a:graphic>
            <a:graphicData uri="http://schemas.openxmlformats.org/drawingml/2006/chart">
              <c:chart xmlns:c="http://schemas.openxmlformats.org/drawingml/2006/chart" xmlns:r="http://schemas.openxmlformats.org/officeDocument/2006/relationships" r:id="rId3"/>
            </a:graphicData>
          </a:graphic>
        </p:graphicFrame>
        <p:sp>
          <p:nvSpPr>
            <p:cNvPr id="20" name="Tekstfelt 1"/>
            <p:cNvSpPr txBox="1"/>
            <p:nvPr/>
          </p:nvSpPr>
          <p:spPr>
            <a:xfrm>
              <a:off x="7356703" y="2465918"/>
              <a:ext cx="290489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i="0" u="none" strike="noStrike" kern="1200" baseline="0">
                  <a:solidFill>
                    <a:srgbClr val="14143C">
                      <a:lumMod val="75000"/>
                      <a:lumOff val="25000"/>
                    </a:srgbClr>
                  </a:solidFill>
                  <a:latin typeface="+mn-lt"/>
                  <a:ea typeface="+mn-ea"/>
                  <a:cs typeface="+mn-cs"/>
                </a:defRPr>
              </a:pPr>
              <a:r>
                <a:rPr kumimoji="0" lang="da-DK" sz="900" b="1" i="0" u="none" strike="noStrike" kern="1200" cap="none" spc="0" normalizeH="0" baseline="0" noProof="0" dirty="0">
                  <a:ln>
                    <a:noFill/>
                  </a:ln>
                  <a:solidFill>
                    <a:srgbClr val="14143C">
                      <a:lumMod val="75000"/>
                      <a:lumOff val="25000"/>
                    </a:srgbClr>
                  </a:solidFill>
                  <a:effectLst/>
                  <a:uLnTx/>
                  <a:uFillTx/>
                  <a:latin typeface="Calibri" panose="020F0502020204030204"/>
                  <a:ea typeface="+mn-ea"/>
                  <a:cs typeface="+mn-cs"/>
                </a:rPr>
                <a:t>Antal medlemmer reduceret med 19,4% over 8,5 år. </a:t>
              </a:r>
            </a:p>
          </p:txBody>
        </p:sp>
      </p:grpSp>
      <p:graphicFrame>
        <p:nvGraphicFramePr>
          <p:cNvPr id="21" name="Diagram 20">
            <a:extLst>
              <a:ext uri="{FF2B5EF4-FFF2-40B4-BE49-F238E27FC236}">
                <a16:creationId xmlns:a16="http://schemas.microsoft.com/office/drawing/2014/main" id="{CC11119A-86FF-450A-B450-DB9BDA616452}"/>
              </a:ext>
            </a:extLst>
          </p:cNvPr>
          <p:cNvGraphicFramePr>
            <a:graphicFrameLocks/>
          </p:cNvGraphicFramePr>
          <p:nvPr/>
        </p:nvGraphicFramePr>
        <p:xfrm>
          <a:off x="469720" y="2103781"/>
          <a:ext cx="6475624" cy="37039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9284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r>
              <a:rPr lang="da-DK" dirty="0"/>
              <a:t>omsætning</a:t>
            </a:r>
          </a:p>
        </p:txBody>
      </p:sp>
      <p:graphicFrame>
        <p:nvGraphicFramePr>
          <p:cNvPr id="20" name="Diagram 19"/>
          <p:cNvGraphicFramePr>
            <a:graphicFrameLocks/>
          </p:cNvGraphicFramePr>
          <p:nvPr/>
        </p:nvGraphicFramePr>
        <p:xfrm>
          <a:off x="838200" y="1652261"/>
          <a:ext cx="4791077" cy="34909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Diagram 20"/>
          <p:cNvGraphicFramePr>
            <a:graphicFrameLocks/>
          </p:cNvGraphicFramePr>
          <p:nvPr/>
        </p:nvGraphicFramePr>
        <p:xfrm>
          <a:off x="6892925" y="1690688"/>
          <a:ext cx="4248149" cy="347662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kstfelt 21"/>
          <p:cNvSpPr txBox="1"/>
          <p:nvPr/>
        </p:nvSpPr>
        <p:spPr>
          <a:xfrm>
            <a:off x="1501135" y="5167313"/>
            <a:ext cx="3595799"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Fald i omsætningen på 6.294 t.kr</a:t>
            </a:r>
          </a:p>
        </p:txBody>
      </p:sp>
      <p:sp>
        <p:nvSpPr>
          <p:cNvPr id="23" name="Tekstfelt 22"/>
          <p:cNvSpPr txBox="1"/>
          <p:nvPr/>
        </p:nvSpPr>
        <p:spPr>
          <a:xfrm>
            <a:off x="3680034" y="5702453"/>
            <a:ext cx="6217499" cy="477054"/>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1" i="0" u="none" strike="noStrike" kern="1200" cap="none" spc="0" normalizeH="0" baseline="0" noProof="0" dirty="0">
                <a:ln>
                  <a:noFill/>
                </a:ln>
                <a:solidFill>
                  <a:srgbClr val="14143C"/>
                </a:solidFill>
                <a:effectLst/>
                <a:uLnTx/>
                <a:uFillTx/>
                <a:latin typeface="Calibri Light" panose="020F0302020204030204"/>
                <a:ea typeface="+mj-ea"/>
                <a:cs typeface="+mj-cs"/>
              </a:rPr>
              <a:t>Omsætning fra medlemskontingenter er reduceret i forhold til tidligere, en konsekvens af brancheudviklingen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500" b="1" i="0" u="none" strike="noStrike" kern="1200" cap="none" spc="0" normalizeH="0" baseline="0" noProof="0" dirty="0">
              <a:ln>
                <a:noFill/>
              </a:ln>
              <a:solidFill>
                <a:srgbClr val="14143C"/>
              </a:solidFill>
              <a:effectLst/>
              <a:uLnTx/>
              <a:uFillTx/>
              <a:latin typeface="Calibri Light" panose="020F0302020204030204"/>
              <a:ea typeface="+mj-ea"/>
              <a:cs typeface="+mj-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1" i="0" u="none" strike="noStrike" kern="1200" cap="none" spc="0" normalizeH="0" baseline="0" noProof="0" dirty="0">
                <a:ln>
                  <a:noFill/>
                </a:ln>
                <a:solidFill>
                  <a:srgbClr val="14143C"/>
                </a:solidFill>
                <a:effectLst/>
                <a:uLnTx/>
                <a:uFillTx/>
                <a:latin typeface="Calibri Light" panose="020F0302020204030204"/>
                <a:ea typeface="+mj-ea"/>
                <a:cs typeface="+mj-cs"/>
              </a:rPr>
              <a:t>Omsætning fra kommercielle aktiviteter påvirket af forskydning i afvikling af uddannelsesaktiviteter</a:t>
            </a:r>
          </a:p>
        </p:txBody>
      </p:sp>
    </p:spTree>
    <p:extLst>
      <p:ext uri="{BB962C8B-B14F-4D97-AF65-F5344CB8AC3E}">
        <p14:creationId xmlns:p14="http://schemas.microsoft.com/office/powerpoint/2010/main" val="3110681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r>
              <a:rPr lang="da-DK" dirty="0"/>
              <a:t>Indtægter</a:t>
            </a:r>
          </a:p>
        </p:txBody>
      </p:sp>
      <p:grpSp>
        <p:nvGrpSpPr>
          <p:cNvPr id="32" name="Gruppe 31"/>
          <p:cNvGrpSpPr/>
          <p:nvPr/>
        </p:nvGrpSpPr>
        <p:grpSpPr>
          <a:xfrm>
            <a:off x="982133" y="1690688"/>
            <a:ext cx="6383867" cy="3152245"/>
            <a:chOff x="3136107" y="1753346"/>
            <a:chExt cx="5953653" cy="3334375"/>
          </a:xfrm>
        </p:grpSpPr>
        <p:grpSp>
          <p:nvGrpSpPr>
            <p:cNvPr id="33" name="Gruppe 32"/>
            <p:cNvGrpSpPr/>
            <p:nvPr/>
          </p:nvGrpSpPr>
          <p:grpSpPr>
            <a:xfrm>
              <a:off x="3136107" y="1753346"/>
              <a:ext cx="5953653" cy="3334375"/>
              <a:chOff x="0" y="0"/>
              <a:chExt cx="6804756" cy="3348056"/>
            </a:xfrm>
          </p:grpSpPr>
          <p:graphicFrame>
            <p:nvGraphicFramePr>
              <p:cNvPr id="36" name="Diagram 35"/>
              <p:cNvGraphicFramePr>
                <a:graphicFrameLocks/>
              </p:cNvGraphicFramePr>
              <p:nvPr/>
            </p:nvGraphicFramePr>
            <p:xfrm>
              <a:off x="0" y="0"/>
              <a:ext cx="6804756" cy="3348056"/>
            </p:xfrm>
            <a:graphic>
              <a:graphicData uri="http://schemas.openxmlformats.org/drawingml/2006/chart">
                <c:chart xmlns:c="http://schemas.openxmlformats.org/drawingml/2006/chart" xmlns:r="http://schemas.openxmlformats.org/officeDocument/2006/relationships" r:id="rId2"/>
              </a:graphicData>
            </a:graphic>
          </p:graphicFrame>
          <p:sp>
            <p:nvSpPr>
              <p:cNvPr id="37" name="Tekstfelt 3"/>
              <p:cNvSpPr txBox="1"/>
              <p:nvPr/>
            </p:nvSpPr>
            <p:spPr>
              <a:xfrm>
                <a:off x="5473141" y="455002"/>
                <a:ext cx="18473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a:ln>
                    <a:noFill/>
                  </a:ln>
                  <a:solidFill>
                    <a:srgbClr val="14143C"/>
                  </a:solidFill>
                  <a:effectLst/>
                  <a:uLnTx/>
                  <a:uFillTx/>
                  <a:latin typeface="Calibri" panose="020F0502020204030204"/>
                  <a:ea typeface="+mn-ea"/>
                  <a:cs typeface="+mn-cs"/>
                </a:endParaRPr>
              </a:p>
            </p:txBody>
          </p:sp>
        </p:grpSp>
        <p:sp>
          <p:nvSpPr>
            <p:cNvPr id="34" name="Tekstfelt 1"/>
            <p:cNvSpPr txBox="1"/>
            <p:nvPr/>
          </p:nvSpPr>
          <p:spPr>
            <a:xfrm>
              <a:off x="8215048" y="2914337"/>
              <a:ext cx="373830" cy="21456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14143C"/>
                  </a:solidFill>
                  <a:effectLst/>
                  <a:uLnTx/>
                  <a:uFillTx/>
                  <a:latin typeface="Calibri" panose="020F0502020204030204"/>
                  <a:ea typeface="+mn-ea"/>
                  <a:cs typeface="+mn-cs"/>
                </a:rPr>
                <a:t>45%</a:t>
              </a:r>
            </a:p>
          </p:txBody>
        </p:sp>
        <p:sp>
          <p:nvSpPr>
            <p:cNvPr id="35" name="Tekstfelt 1"/>
            <p:cNvSpPr txBox="1"/>
            <p:nvPr/>
          </p:nvSpPr>
          <p:spPr>
            <a:xfrm>
              <a:off x="8510323" y="2552387"/>
              <a:ext cx="373830" cy="21456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14143C"/>
                  </a:solidFill>
                  <a:effectLst/>
                  <a:uLnTx/>
                  <a:uFillTx/>
                  <a:latin typeface="Calibri" panose="020F0502020204030204"/>
                  <a:ea typeface="+mn-ea"/>
                  <a:cs typeface="+mn-cs"/>
                </a:rPr>
                <a:t>55%</a:t>
              </a:r>
            </a:p>
          </p:txBody>
        </p:sp>
      </p:grpSp>
      <p:sp>
        <p:nvSpPr>
          <p:cNvPr id="39" name="Skyformet billedforklaring 13">
            <a:extLst>
              <a:ext uri="{FF2B5EF4-FFF2-40B4-BE49-F238E27FC236}">
                <a16:creationId xmlns:a16="http://schemas.microsoft.com/office/drawing/2014/main" id="{06E617D1-414A-409C-900D-E2A72BE3C8A3}"/>
              </a:ext>
            </a:extLst>
          </p:cNvPr>
          <p:cNvSpPr/>
          <p:nvPr/>
        </p:nvSpPr>
        <p:spPr bwMode="auto">
          <a:xfrm>
            <a:off x="7272867" y="3035687"/>
            <a:ext cx="4133072" cy="1693957"/>
          </a:xfrm>
          <a:prstGeom prst="cloudCallout">
            <a:avLst>
              <a:gd name="adj1" fmla="val -56502"/>
              <a:gd name="adj2" fmla="val -51410"/>
            </a:avLst>
          </a:prstGeom>
          <a:solidFill>
            <a:schemeClr val="bg1"/>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14143C"/>
                </a:solidFill>
                <a:effectLst/>
                <a:uLnTx/>
                <a:uFillTx/>
                <a:latin typeface="Verdana" panose="020B0604030504040204" pitchFamily="34" charset="0"/>
                <a:ea typeface="+mn-ea"/>
                <a:cs typeface="+mn-cs"/>
              </a:rPr>
              <a:t> </a:t>
            </a:r>
            <a:br>
              <a:rPr kumimoji="0" lang="da-DK" sz="1600" b="0" i="0" u="none" strike="noStrike" kern="1200" cap="none" spc="0" normalizeH="0" baseline="0" noProof="0" dirty="0">
                <a:ln>
                  <a:noFill/>
                </a:ln>
                <a:solidFill>
                  <a:srgbClr val="14143C"/>
                </a:solidFill>
                <a:effectLst/>
                <a:uLnTx/>
                <a:uFillTx/>
                <a:latin typeface="Verdana" panose="020B0604030504040204" pitchFamily="34" charset="0"/>
                <a:ea typeface="+mn-ea"/>
                <a:cs typeface="+mn-cs"/>
              </a:rPr>
            </a:br>
            <a:r>
              <a:rPr kumimoji="0" lang="da-DK" sz="1400" b="0" i="0" u="none" strike="noStrike" kern="1200" cap="none" spc="0" normalizeH="0" baseline="0" noProof="0" dirty="0">
                <a:ln>
                  <a:noFill/>
                </a:ln>
                <a:solidFill>
                  <a:srgbClr val="14143C"/>
                </a:solidFill>
                <a:effectLst/>
                <a:uLnTx/>
                <a:uFillTx/>
                <a:latin typeface="Verdana" panose="020B0604030504040204" pitchFamily="34" charset="0"/>
                <a:ea typeface="+mn-ea"/>
                <a:cs typeface="+mn-cs"/>
              </a:rPr>
              <a:t>Konsolideringen og færre godkendte revisorer påvirker både kontingent- og kommercielle indtægter. </a:t>
            </a:r>
            <a:endParaRPr kumimoji="0" lang="da-DK" sz="1600" b="0" i="0" u="none" strike="noStrike" kern="1200" cap="none" spc="0" normalizeH="0" baseline="0" noProof="0" dirty="0">
              <a:ln>
                <a:noFill/>
              </a:ln>
              <a:solidFill>
                <a:srgbClr val="14143C"/>
              </a:solidFill>
              <a:effectLst/>
              <a:uLnTx/>
              <a:uFillTx/>
              <a:latin typeface="Verdana" panose="020B0604030504040204" pitchFamily="34" charset="0"/>
              <a:ea typeface="+mn-ea"/>
              <a:cs typeface="+mn-cs"/>
            </a:endParaRPr>
          </a:p>
        </p:txBody>
      </p:sp>
      <p:sp>
        <p:nvSpPr>
          <p:cNvPr id="11" name="Tekstfelt 10"/>
          <p:cNvSpPr txBox="1"/>
          <p:nvPr/>
        </p:nvSpPr>
        <p:spPr>
          <a:xfrm>
            <a:off x="3751697" y="4980780"/>
            <a:ext cx="8228637" cy="146193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Figuren illustrerer følgende: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Kontingentindtægter er reduceret med 6,2 mio.kr. i perioden 2014 – 2019/20.</a:t>
            </a:r>
          </a:p>
          <a:p>
            <a:pPr marL="271463"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   Reducerede medlemstal </a:t>
            </a:r>
            <a:r>
              <a:rPr lang="da-DK" sz="1100" dirty="0">
                <a:solidFill>
                  <a:prstClr val="white"/>
                </a:solidFill>
                <a:latin typeface="Calibri" panose="020F0502020204030204"/>
              </a:rPr>
              <a:t>og </a:t>
            </a: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nedsættelse af personkontingentet</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Kommercielle indtægter varierer fra år til år, afhængig af den Obligatoriske Efteruddannelse (OE), men er faldende over tid.</a:t>
            </a:r>
          </a:p>
          <a:p>
            <a:pPr marL="449263"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Sammenlignes år 3 i OE-perioden (2014 vs. 2017), er reduktionen 1,1 mio. kr.</a:t>
            </a:r>
          </a:p>
          <a:p>
            <a:pPr marL="449263"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Sammenlignes år 1 i OE-perioden (2015 vs. 2018), er reduktionen 1,6 mio. kr.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De kommercielle aktiviteter står for 55% af indtægterne og kontingenter står for 45%. I 2019/20.  Forholdet er forholdsvis konstant over tid</a:t>
            </a:r>
          </a:p>
        </p:txBody>
      </p:sp>
    </p:spTree>
    <p:extLst>
      <p:ext uri="{BB962C8B-B14F-4D97-AF65-F5344CB8AC3E}">
        <p14:creationId xmlns:p14="http://schemas.microsoft.com/office/powerpoint/2010/main" val="29330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23F4F"/>
                </a:solidFill>
                <a:effectLst/>
                <a:uLnTx/>
                <a:uFillTx/>
                <a:latin typeface="Franklin Gothic Book" panose="020B0503020102020204" pitchFamily="34" charset="0"/>
                <a:ea typeface="+mn-ea"/>
                <a:cs typeface="+mn-cs"/>
              </a:rPr>
              <a:t>Ordinær generalforsamling 2020</a:t>
            </a:r>
          </a:p>
        </p:txBody>
      </p:sp>
      <p:sp>
        <p:nvSpPr>
          <p:cNvPr id="7" name="Titel 1">
            <a:extLst>
              <a:ext uri="{FF2B5EF4-FFF2-40B4-BE49-F238E27FC236}">
                <a16:creationId xmlns:a16="http://schemas.microsoft.com/office/drawing/2014/main" id="{EFB68EB7-8F5C-4B5D-B86F-23F7BF78A79E}"/>
              </a:ext>
            </a:extLst>
          </p:cNvPr>
          <p:cNvSpPr>
            <a:spLocks noGrp="1"/>
          </p:cNvSpPr>
          <p:nvPr>
            <p:ph type="title"/>
          </p:nvPr>
        </p:nvSpPr>
        <p:spPr>
          <a:xfrm>
            <a:off x="838200" y="365125"/>
            <a:ext cx="9211574" cy="1325563"/>
          </a:xfrm>
        </p:spPr>
        <p:txBody>
          <a:bodyPr>
            <a:normAutofit/>
          </a:bodyPr>
          <a:lstStyle/>
          <a:p>
            <a:r>
              <a:rPr lang="da-DK" dirty="0"/>
              <a:t>Årsrapport 2019/20 </a:t>
            </a:r>
            <a:br>
              <a:rPr lang="da-DK" dirty="0"/>
            </a:br>
            <a:r>
              <a:rPr lang="da-DK" dirty="0"/>
              <a:t>Omkostningsstruktur</a:t>
            </a:r>
          </a:p>
        </p:txBody>
      </p:sp>
      <p:graphicFrame>
        <p:nvGraphicFramePr>
          <p:cNvPr id="8" name="Diagram 7"/>
          <p:cNvGraphicFramePr>
            <a:graphicFrameLocks/>
          </p:cNvGraphicFramePr>
          <p:nvPr/>
        </p:nvGraphicFramePr>
        <p:xfrm>
          <a:off x="978957" y="1589089"/>
          <a:ext cx="7453842" cy="449500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p:cNvSpPr txBox="1"/>
          <p:nvPr/>
        </p:nvSpPr>
        <p:spPr>
          <a:xfrm>
            <a:off x="8866206" y="3735561"/>
            <a:ext cx="2958044" cy="21698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14143C"/>
                </a:solidFill>
                <a:effectLst/>
                <a:uLnTx/>
                <a:uFillTx/>
                <a:latin typeface="Calibri tekst"/>
                <a:ea typeface="+mj-ea"/>
                <a:cs typeface="+mj-cs"/>
              </a:rPr>
              <a:t>Figuren illustrerer foreningens omkostningsstruktur: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900" b="0" i="0" u="none" strike="noStrike" kern="1200" cap="none" spc="0" normalizeH="0" baseline="0" noProof="0" dirty="0">
              <a:ln>
                <a:noFill/>
              </a:ln>
              <a:solidFill>
                <a:srgbClr val="14143C"/>
              </a:solidFill>
              <a:effectLst/>
              <a:uLnTx/>
              <a:uFillTx/>
              <a:latin typeface="Calibri tekst"/>
              <a:ea typeface="+mj-ea"/>
              <a:cs typeface="+mj-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Personaleomkostninger er reduceret til 59% fra 62%.</a:t>
            </a:r>
          </a:p>
          <a:p>
            <a:pPr marL="6350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Ressourcer brugt til udvikling af cloud er aktiveret</a:t>
            </a:r>
          </a:p>
          <a:p>
            <a:pPr marL="6350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Personaletilpasning og –ændringer i regnskabsperioden.</a:t>
            </a:r>
          </a:p>
          <a:p>
            <a:pPr marL="6350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900" b="0" i="0" u="none" strike="noStrike" kern="1200" cap="none" spc="0" normalizeH="0" baseline="0" noProof="0" dirty="0">
              <a:ln>
                <a:noFill/>
              </a:ln>
              <a:solidFill>
                <a:srgbClr val="14143C"/>
              </a:solidFill>
              <a:effectLst/>
              <a:uLnTx/>
              <a:uFillTx/>
              <a:latin typeface="Calibri tekst"/>
              <a:ea typeface="+mj-ea"/>
              <a:cs typeface="+mj-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Ekstern assistance og udvikling er steget fra 9% i 2018/19 til 13% i 2019/20. Vakante stilling har medført større træk på faglige konsulenter.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dirty="0">
                <a:ln>
                  <a:noFill/>
                </a:ln>
                <a:solidFill>
                  <a:srgbClr val="14143C"/>
                </a:solidFill>
                <a:effectLst/>
                <a:uLnTx/>
                <a:uFillTx/>
                <a:latin typeface="Calibri tekst"/>
                <a:ea typeface="+mj-ea"/>
                <a:cs typeface="+mj-cs"/>
              </a:rPr>
              <a:t>Derudover er der ikke de store strukturelle forskelle i omkostningsstrukturen for perioden i forhold til 2018/19.</a:t>
            </a:r>
            <a:endParaRPr kumimoji="0" lang="da-DK" sz="900" b="0" i="0" u="none" strike="noStrike" kern="1200" cap="none" spc="0" normalizeH="0" baseline="0" noProof="0" dirty="0">
              <a:ln>
                <a:noFill/>
              </a:ln>
              <a:solidFill>
                <a:srgbClr val="14143C"/>
              </a:solidFill>
              <a:effectLst/>
              <a:uLnTx/>
              <a:uFillTx/>
              <a:latin typeface="Calibri Light" panose="020F0302020204030204"/>
              <a:ea typeface="+mj-ea"/>
              <a:cs typeface="+mj-cs"/>
            </a:endParaRPr>
          </a:p>
        </p:txBody>
      </p:sp>
      <p:graphicFrame>
        <p:nvGraphicFramePr>
          <p:cNvPr id="10" name="Tabel 9"/>
          <p:cNvGraphicFramePr>
            <a:graphicFrameLocks noGrp="1"/>
          </p:cNvGraphicFramePr>
          <p:nvPr/>
        </p:nvGraphicFramePr>
        <p:xfrm>
          <a:off x="9048789" y="1690688"/>
          <a:ext cx="2592878" cy="1804223"/>
        </p:xfrm>
        <a:graphic>
          <a:graphicData uri="http://schemas.openxmlformats.org/drawingml/2006/table">
            <a:tbl>
              <a:tblPr>
                <a:tableStyleId>{5C22544A-7EE6-4342-B048-85BDC9FD1C3A}</a:tableStyleId>
              </a:tblPr>
              <a:tblGrid>
                <a:gridCol w="1521336">
                  <a:extLst>
                    <a:ext uri="{9D8B030D-6E8A-4147-A177-3AD203B41FA5}">
                      <a16:colId xmlns:a16="http://schemas.microsoft.com/office/drawing/2014/main" val="20000"/>
                    </a:ext>
                  </a:extLst>
                </a:gridCol>
                <a:gridCol w="572008">
                  <a:extLst>
                    <a:ext uri="{9D8B030D-6E8A-4147-A177-3AD203B41FA5}">
                      <a16:colId xmlns:a16="http://schemas.microsoft.com/office/drawing/2014/main" val="20001"/>
                    </a:ext>
                  </a:extLst>
                </a:gridCol>
                <a:gridCol w="499534">
                  <a:extLst>
                    <a:ext uri="{9D8B030D-6E8A-4147-A177-3AD203B41FA5}">
                      <a16:colId xmlns:a16="http://schemas.microsoft.com/office/drawing/2014/main" val="20002"/>
                    </a:ext>
                  </a:extLst>
                </a:gridCol>
              </a:tblGrid>
              <a:tr h="466907">
                <a:tc>
                  <a:txBody>
                    <a:bodyPr/>
                    <a:lstStyle/>
                    <a:p>
                      <a:pPr algn="l" fontAlgn="b"/>
                      <a:r>
                        <a:rPr lang="da-DK" sz="1100" b="0" i="0" u="none" strike="noStrike" dirty="0">
                          <a:solidFill>
                            <a:srgbClr val="000000"/>
                          </a:solidFill>
                          <a:effectLst/>
                          <a:latin typeface="Calibri" panose="020F0502020204030204" pitchFamily="34" charset="0"/>
                        </a:rPr>
                        <a:t>Omkostninger består</a:t>
                      </a:r>
                      <a:r>
                        <a:rPr lang="da-DK" sz="1100" b="0" i="0" u="none" strike="noStrike" baseline="0" dirty="0">
                          <a:solidFill>
                            <a:srgbClr val="000000"/>
                          </a:solidFill>
                          <a:effectLst/>
                          <a:latin typeface="Calibri" panose="020F0502020204030204" pitchFamily="34" charset="0"/>
                        </a:rPr>
                        <a:t> af:</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dirty="0">
                          <a:effectLst/>
                        </a:rPr>
                        <a:t>2019/20</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dirty="0">
                          <a:effectLst/>
                        </a:rPr>
                        <a:t>2018/19</a:t>
                      </a:r>
                      <a:endParaRPr lang="da-DK"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445772">
                <a:tc>
                  <a:txBody>
                    <a:bodyPr/>
                    <a:lstStyle/>
                    <a:p>
                      <a:pPr algn="l" fontAlgn="b"/>
                      <a:r>
                        <a:rPr lang="da-DK" sz="1100" u="none" strike="noStrike" dirty="0">
                          <a:effectLst/>
                        </a:rPr>
                        <a:t>Personale omkostninger</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dirty="0">
                          <a:effectLst/>
                        </a:rPr>
                        <a:t> </a:t>
                      </a:r>
                    </a:p>
                    <a:p>
                      <a:pPr algn="r" fontAlgn="b"/>
                      <a:r>
                        <a:rPr lang="da-DK" sz="1100" u="none" strike="noStrike" dirty="0">
                          <a:effectLst/>
                        </a:rPr>
                        <a:t>31.741 </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dirty="0">
                          <a:effectLst/>
                        </a:rPr>
                        <a:t>             36.622 </a:t>
                      </a:r>
                      <a:endParaRPr lang="da-DK"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445772">
                <a:tc>
                  <a:txBody>
                    <a:bodyPr/>
                    <a:lstStyle/>
                    <a:p>
                      <a:pPr algn="l" fontAlgn="b"/>
                      <a:r>
                        <a:rPr lang="da-DK" sz="1100" u="none" strike="noStrike" dirty="0">
                          <a:effectLst/>
                        </a:rPr>
                        <a:t>Andre eksterne omkostninger</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dirty="0">
                          <a:effectLst/>
                        </a:rPr>
                        <a:t>22.452                 </a:t>
                      </a:r>
                      <a:endParaRPr lang="da-DK"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dirty="0">
                          <a:effectLst/>
                        </a:rPr>
                        <a:t>             21209 </a:t>
                      </a:r>
                      <a:endParaRPr lang="da-DK"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445772">
                <a:tc>
                  <a:txBody>
                    <a:bodyPr/>
                    <a:lstStyle/>
                    <a:p>
                      <a:pPr algn="l" fontAlgn="b"/>
                      <a:r>
                        <a:rPr lang="da-DK" sz="1100" b="1" u="none" strike="noStrike" dirty="0">
                          <a:effectLst/>
                        </a:rPr>
                        <a:t>Omkostninger i alt</a:t>
                      </a:r>
                      <a:endParaRPr lang="da-DK"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b="1" u="none" strike="noStrike" dirty="0">
                          <a:effectLst/>
                        </a:rPr>
                        <a:t>54.193  </a:t>
                      </a:r>
                      <a:endParaRPr lang="da-DK"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da-DK" sz="1100" b="1" u="none" strike="noStrike" dirty="0">
                          <a:effectLst/>
                        </a:rPr>
                        <a:t>             57.831</a:t>
                      </a:r>
                      <a:endParaRPr lang="da-DK"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2098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årsrapport</a:t>
            </a:r>
          </a:p>
        </p:txBody>
      </p:sp>
      <p:sp>
        <p:nvSpPr>
          <p:cNvPr id="3" name="Pladsholder til tekst 2">
            <a:extLst>
              <a:ext uri="{FF2B5EF4-FFF2-40B4-BE49-F238E27FC236}">
                <a16:creationId xmlns:a16="http://schemas.microsoft.com/office/drawing/2014/main" id="{D34A4173-76D7-4FBF-B9B6-C2FD32AB6BBB}"/>
              </a:ext>
            </a:extLst>
          </p:cNvPr>
          <p:cNvSpPr>
            <a:spLocks noGrp="1"/>
          </p:cNvSpPr>
          <p:nvPr>
            <p:ph type="body" idx="1"/>
          </p:nvPr>
        </p:nvSpPr>
        <p:spPr/>
        <p:txBody>
          <a:bodyPr/>
          <a:lstStyle/>
          <a:p>
            <a:endParaRPr lang="da-DK"/>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98663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F4B9C-E9F1-4554-AA9C-6CCF8DF4C453}"/>
              </a:ext>
            </a:extLst>
          </p:cNvPr>
          <p:cNvSpPr>
            <a:spLocks noGrp="1"/>
          </p:cNvSpPr>
          <p:nvPr>
            <p:ph type="title"/>
          </p:nvPr>
        </p:nvSpPr>
        <p:spPr/>
        <p:txBody>
          <a:bodyPr/>
          <a:lstStyle/>
          <a:p>
            <a:r>
              <a:rPr lang="da-DK" dirty="0"/>
              <a:t>Pkt. 1: Valg af dirigent</a:t>
            </a:r>
          </a:p>
        </p:txBody>
      </p:sp>
      <p:sp>
        <p:nvSpPr>
          <p:cNvPr id="3" name="Pladsholder til indhold 2">
            <a:extLst>
              <a:ext uri="{FF2B5EF4-FFF2-40B4-BE49-F238E27FC236}">
                <a16:creationId xmlns:a16="http://schemas.microsoft.com/office/drawing/2014/main" id="{19BC3E58-5F28-4B76-9376-50AFDF00E004}"/>
              </a:ext>
            </a:extLst>
          </p:cNvPr>
          <p:cNvSpPr>
            <a:spLocks noGrp="1"/>
          </p:cNvSpPr>
          <p:nvPr>
            <p:ph idx="1"/>
          </p:nvPr>
        </p:nvSpPr>
        <p:spPr/>
        <p:txBody>
          <a:bodyPr/>
          <a:lstStyle/>
          <a:p>
            <a:pPr marL="0" indent="0">
              <a:buNone/>
            </a:pPr>
            <a:r>
              <a:rPr lang="da-DK" b="1" dirty="0"/>
              <a:t>Bestyrelsen foreslår: </a:t>
            </a:r>
          </a:p>
          <a:p>
            <a:pPr marL="0" indent="0">
              <a:buNone/>
            </a:pPr>
            <a:r>
              <a:rPr lang="da-DK" dirty="0"/>
              <a:t>Anders Lavesen, partner og advokat, Kromann Reumert</a:t>
            </a:r>
          </a:p>
        </p:txBody>
      </p:sp>
      <p:sp>
        <p:nvSpPr>
          <p:cNvPr id="4" name="Pladsholder til sidefod 3">
            <a:extLst>
              <a:ext uri="{FF2B5EF4-FFF2-40B4-BE49-F238E27FC236}">
                <a16:creationId xmlns:a16="http://schemas.microsoft.com/office/drawing/2014/main" id="{3A825591-F16C-4E5B-82ED-FDDB5454BA03}"/>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2161055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fontScale="90000"/>
          </a:bodyPr>
          <a:lstStyle/>
          <a:p>
            <a:r>
              <a:rPr lang="da-DK" dirty="0"/>
              <a:t>Pkt. 5: Forslag til vedtægtsændringer fremsat af bestyrelsen</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810541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FSR et spejl af revisorbranchen </a:t>
            </a:r>
            <a:br>
              <a:rPr lang="da-DK" dirty="0"/>
            </a:br>
            <a:r>
              <a:rPr lang="da-DK" sz="4000" b="0" dirty="0"/>
              <a:t>-</a:t>
            </a:r>
            <a:r>
              <a:rPr lang="da-DK" sz="4000" dirty="0"/>
              <a:t> </a:t>
            </a:r>
            <a:r>
              <a:rPr lang="da-DK" sz="4000" b="0" i="1" dirty="0"/>
              <a:t>begrundelse for vedtægtsændring</a:t>
            </a:r>
            <a:endParaRPr lang="da-DK" dirty="0"/>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552450" y="1825625"/>
            <a:ext cx="10801350" cy="4257676"/>
          </a:xfrm>
        </p:spPr>
        <p:txBody>
          <a:bodyPr>
            <a:normAutofit fontScale="92500" lnSpcReduction="20000"/>
          </a:bodyPr>
          <a:lstStyle/>
          <a:p>
            <a:pPr>
              <a:buFont typeface="Arial" panose="020B0604020202020204" pitchFamily="34" charset="0"/>
              <a:buChar char="•"/>
            </a:pPr>
            <a:r>
              <a:rPr lang="da-DK" sz="1800" dirty="0"/>
              <a:t>Udviklingen i revisorbranchen gør det naturligt, at FSR – danske revisorer åbner for nye medlemsgrupper, så foreningen bliver et spejl af medlemsvirksomhederne </a:t>
            </a:r>
          </a:p>
          <a:p>
            <a:pPr>
              <a:buFont typeface="Arial" panose="020B0604020202020204" pitchFamily="34" charset="0"/>
              <a:buChar char="•"/>
            </a:pPr>
            <a:r>
              <a:rPr lang="da-DK" sz="1800" dirty="0"/>
              <a:t>Bestyrelsen foreslår, at foreningen tilbyder medlemskab til revisorbranchens medarbejdere inden for: </a:t>
            </a:r>
          </a:p>
          <a:p>
            <a:pPr lvl="1">
              <a:buFont typeface="Courier New" panose="02070309020205020404" pitchFamily="49" charset="0"/>
              <a:buChar char="o"/>
            </a:pPr>
            <a:r>
              <a:rPr lang="da-DK" sz="1800" dirty="0"/>
              <a:t>Revision og regnskab</a:t>
            </a:r>
          </a:p>
          <a:p>
            <a:pPr lvl="1">
              <a:buFont typeface="Courier New" panose="02070309020205020404" pitchFamily="49" charset="0"/>
              <a:buChar char="o"/>
            </a:pPr>
            <a:r>
              <a:rPr lang="da-DK" sz="1800" dirty="0"/>
              <a:t>Skatter og afgifter</a:t>
            </a:r>
          </a:p>
          <a:p>
            <a:pPr lvl="1">
              <a:buFont typeface="Courier New" panose="02070309020205020404" pitchFamily="49" charset="0"/>
              <a:buChar char="o"/>
            </a:pPr>
            <a:r>
              <a:rPr lang="da-DK" sz="1800" dirty="0"/>
              <a:t>CSR, ESG og bæredygtighed generelt</a:t>
            </a:r>
          </a:p>
          <a:p>
            <a:pPr lvl="1">
              <a:buFont typeface="Courier New" panose="02070309020205020404" pitchFamily="49" charset="0"/>
              <a:buChar char="o"/>
            </a:pPr>
            <a:r>
              <a:rPr lang="da-DK" sz="1800" dirty="0"/>
              <a:t>IT-, data- og cybersikkerhed</a:t>
            </a:r>
          </a:p>
          <a:p>
            <a:pPr>
              <a:buFont typeface="Arial" panose="020B0604020202020204" pitchFamily="34" charset="0"/>
              <a:buChar char="•"/>
            </a:pPr>
            <a:r>
              <a:rPr lang="da-DK" sz="1800" dirty="0"/>
              <a:t>Fordelene ved medlemsudvidelsen er flere; dels vil foreningen stå stærkere i den politiske interessevaretagelse, dels vil specialister tæt på foreningen styrke det faglige arbejde inden for de pågældende felter, og endelig vil udvidelsen skabe et stærkere ”kit” i branchen. </a:t>
            </a:r>
          </a:p>
          <a:p>
            <a:pPr>
              <a:buFont typeface="Arial" panose="020B0604020202020204" pitchFamily="34" charset="0"/>
              <a:buChar char="•"/>
            </a:pPr>
            <a:r>
              <a:rPr lang="da-DK" sz="1800" dirty="0"/>
              <a:t>Revisoridentiteten fastholdes i foreningen ved, at udelukkende godkendte revisorer har stemmeret på generalforsamlingen. Derved sikres, at grundværdierne og de høje standarder inden for etik og moral stadig er i højsædet. </a:t>
            </a:r>
          </a:p>
          <a:p>
            <a:pPr>
              <a:buFont typeface="Arial" panose="020B0604020202020204" pitchFamily="34" charset="0"/>
              <a:buChar char="•"/>
            </a:pPr>
            <a:r>
              <a:rPr lang="da-DK" sz="1800" dirty="0"/>
              <a:t>Praktisk indebærer medlemsudvidelsen, at medlemsbasen opdeles i to typer af medlemskaber, et personligt medlemskab for alle godkendte revisorer og et interessemedlemskab for alle andre persongrupper - både indenfor og udenfor revisorbranchen. </a:t>
            </a:r>
          </a:p>
          <a:p>
            <a:pPr>
              <a:buFont typeface="Arial" panose="020B0604020202020204" pitchFamily="34" charset="0"/>
              <a:buChar char="•"/>
            </a:pPr>
            <a:r>
              <a:rPr lang="da-DK" sz="1800" dirty="0"/>
              <a:t>Nuværende medlemmer – uanset medlemskategori – fastholder deres stemmeret. </a:t>
            </a:r>
          </a:p>
          <a:p>
            <a:pPr>
              <a:buFont typeface="Arial" panose="020B0604020202020204" pitchFamily="34" charset="0"/>
              <a:buChar char="•"/>
            </a:pPr>
            <a:endParaRPr lang="da-DK" sz="2200" dirty="0">
              <a:effectLst/>
              <a:ea typeface="Times New Roman" panose="02020603050405020304" pitchFamily="18" charset="0"/>
              <a:cs typeface="Verdana" panose="020B0604030504040204" pitchFamily="34" charset="0"/>
            </a:endParaRPr>
          </a:p>
          <a:p>
            <a:pPr lvl="1">
              <a:buFont typeface="Courier New" panose="02070309020205020404" pitchFamily="49" charset="0"/>
              <a:buChar char="o"/>
            </a:pPr>
            <a:endParaRPr lang="da-DK" sz="1400" dirty="0">
              <a:effectLst/>
              <a:latin typeface="Verdana" panose="020B0604030504040204" pitchFamily="34" charset="0"/>
              <a:ea typeface="Times New Roman" panose="02020603050405020304" pitchFamily="18" charset="0"/>
              <a:cs typeface="Verdana" panose="020B0604030504040204" pitchFamily="34" charset="0"/>
            </a:endParaRPr>
          </a:p>
          <a:p>
            <a:pPr lvl="1">
              <a:buFont typeface="Wingdings" panose="05000000000000000000" pitchFamily="2" charset="2"/>
              <a:buChar char="§"/>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4077430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FSR et spejl af revisorbranchen </a:t>
            </a:r>
            <a:br>
              <a:rPr lang="da-DK" dirty="0"/>
            </a:br>
            <a:r>
              <a:rPr lang="da-DK" sz="4000" b="0" dirty="0"/>
              <a:t>-</a:t>
            </a:r>
            <a:r>
              <a:rPr lang="da-DK" sz="4000" dirty="0"/>
              <a:t> </a:t>
            </a:r>
            <a:r>
              <a:rPr lang="da-DK" sz="4000" b="0" i="1" dirty="0"/>
              <a:t>forslag til ny vedtægt (I/II)</a:t>
            </a:r>
            <a:endParaRPr lang="da-DK" dirty="0"/>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552450" y="1825625"/>
            <a:ext cx="10801350" cy="4257676"/>
          </a:xfrm>
        </p:spPr>
        <p:txBody>
          <a:bodyPr>
            <a:normAutofit fontScale="92500" lnSpcReduction="10000"/>
          </a:bodyPr>
          <a:lstStyle/>
          <a:p>
            <a:pPr marL="0" indent="0">
              <a:buNone/>
            </a:pPr>
            <a:r>
              <a:rPr lang="da-DK" sz="1700" dirty="0"/>
              <a:t>Udover de ændringer, som forslaget om nye medlemskategorier indebærer, er der foretaget en generel gennemgang af vedtægten med henblik på at foretage tilpasninger, som af bestyrelsen er vurderet hensigtsmæssige. Der er i hovedsagen tale om følgende forslag til tilpasninger: </a:t>
            </a:r>
          </a:p>
          <a:p>
            <a:pPr>
              <a:buFont typeface="Arial" panose="020B0604020202020204" pitchFamily="34" charset="0"/>
              <a:buChar char="•"/>
            </a:pPr>
            <a:r>
              <a:rPr lang="da-DK" sz="1700" u="sng" dirty="0"/>
              <a:t>Vedrørende foreningens formål: </a:t>
            </a:r>
            <a:r>
              <a:rPr lang="da-DK" sz="1700" dirty="0"/>
              <a:t>I vedtægtsforslaget er det præciseret, at foreningens hovedformål er at varetage revisorbranchens interesser. Tidligere lød denne bestemmelse på ”alle medlemmers interesser”.</a:t>
            </a:r>
          </a:p>
          <a:p>
            <a:pPr>
              <a:buFont typeface="Arial" panose="020B0604020202020204" pitchFamily="34" charset="0"/>
              <a:buChar char="•"/>
            </a:pPr>
            <a:r>
              <a:rPr lang="da-DK" sz="1700" u="sng" dirty="0"/>
              <a:t>Vedrørende medlemsorganisering: </a:t>
            </a:r>
            <a:r>
              <a:rPr lang="da-DK" sz="1700" dirty="0"/>
              <a:t>Af vedtægtsforslaget fremgår det, at medlemsskaren opdeles i tre hovedkategorier, hhv. personlige medlemmer, interessemedlemmer og revisionsvirksomheder (tidligere kun personlige medlemmer og medlemsvirksomheder). Alle godkendte revisorer bliver tildelt et personligt medlemskab, mens nye medlemmer (både inden og uden for branchen), der arbejder inden for et af de udvalgte fagområder, bliver interessemedlemmer. Alle nuværende medlemmer, som ikke er godkendte revisorer, fastholder deres personlige medlemskab, men har mulighed for at overgå til et interessemedlemskab, såfremt dette ønskes. </a:t>
            </a:r>
          </a:p>
          <a:p>
            <a:pPr>
              <a:buFont typeface="Arial" panose="020B0604020202020204" pitchFamily="34" charset="0"/>
              <a:buChar char="•"/>
            </a:pPr>
            <a:r>
              <a:rPr lang="da-DK" sz="1700" u="sng" dirty="0"/>
              <a:t>Vedrørende virksomhedsmedlemskab: </a:t>
            </a:r>
            <a:r>
              <a:rPr lang="da-DK" sz="1700" dirty="0"/>
              <a:t>Af vedtægtsforslaget fremgår det, at en revisionsvirksomhed udelukkende kan være medlem, hvis alle godkendte revisorer ansat i revisionsvirksomheden, er medlemmer. Der er således tale om en præcisering af intentionerne med de nuværende vedtægter. </a:t>
            </a:r>
          </a:p>
          <a:p>
            <a:pPr>
              <a:buFont typeface="Arial" panose="020B0604020202020204" pitchFamily="34" charset="0"/>
              <a:buChar char="•"/>
            </a:pPr>
            <a:r>
              <a:rPr lang="da-DK" sz="1700" u="sng" dirty="0"/>
              <a:t>Vedrørende generalforsamlingen: </a:t>
            </a:r>
            <a:r>
              <a:rPr lang="da-DK" sz="1700" dirty="0"/>
              <a:t>Af vedtægtsforslaget fremgår det, at udelukkende Personlige Medlemmer (primært godkendte revisorer) er stemmeberettigede på generalforsamlingen. Det fremgår også, at et Personligt Medlem kan modtage fuldmagt fra alle andre Personlige Medlemmer i samme Medlemsvirksomhed, og derudover fra op til 25 Personlige Medlemmer, som ikke er tilknyttet den Medlemsvirksomhed, fuldmagtsholderen kommer fra.</a:t>
            </a:r>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lvl="1">
              <a:buFont typeface="Courier New" panose="02070309020205020404" pitchFamily="49" charset="0"/>
              <a:buChar char="o"/>
            </a:pPr>
            <a:endParaRPr lang="da-DK" sz="1400" dirty="0">
              <a:effectLst/>
              <a:latin typeface="Verdana" panose="020B0604030504040204" pitchFamily="34" charset="0"/>
              <a:ea typeface="Times New Roman" panose="02020603050405020304" pitchFamily="18" charset="0"/>
              <a:cs typeface="Verdana" panose="020B0604030504040204" pitchFamily="34" charset="0"/>
            </a:endParaRPr>
          </a:p>
          <a:p>
            <a:pPr lvl="1">
              <a:buFont typeface="Wingdings" panose="05000000000000000000" pitchFamily="2" charset="2"/>
              <a:buChar char="§"/>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006211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FSR et spejl af revisorbranchen </a:t>
            </a:r>
            <a:br>
              <a:rPr lang="da-DK" dirty="0"/>
            </a:br>
            <a:r>
              <a:rPr lang="da-DK" sz="4000" b="0" dirty="0"/>
              <a:t>-</a:t>
            </a:r>
            <a:r>
              <a:rPr lang="da-DK" sz="4000" dirty="0"/>
              <a:t> </a:t>
            </a:r>
            <a:r>
              <a:rPr lang="da-DK" sz="4000" b="0" i="1" dirty="0"/>
              <a:t>forslag til ny vedtægt (II/II)</a:t>
            </a:r>
            <a:endParaRPr lang="da-DK" dirty="0"/>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552450" y="1825625"/>
            <a:ext cx="10801350" cy="4257676"/>
          </a:xfrm>
        </p:spPr>
        <p:txBody>
          <a:bodyPr>
            <a:normAutofit/>
          </a:bodyPr>
          <a:lstStyle/>
          <a:p>
            <a:pPr marL="342900" lvl="0" indent="-342900" algn="just">
              <a:lnSpc>
                <a:spcPct val="100000"/>
              </a:lnSpc>
              <a:buFont typeface="Symbol" panose="05050102010706020507" pitchFamily="18" charset="2"/>
              <a:buChar char=""/>
            </a:pPr>
            <a:r>
              <a:rPr lang="da-DK" sz="1700" u="sng" dirty="0"/>
              <a:t>Vedrørende bestyrelsens sammensætning: </a:t>
            </a:r>
            <a:r>
              <a:rPr lang="da-DK" sz="1700" dirty="0"/>
              <a:t>Af vedtægtsforslaget fremgår det, at bestyrelsen skal sammensættes på en måde, således den afspejler medlemsvirksomhedernes mangfoldighed, herunder en passende repræsentation af godkendte revisorer, medlemsvirksomhedernes størrelse og geografi. </a:t>
            </a:r>
          </a:p>
          <a:p>
            <a:pPr marL="342900" lvl="0" indent="-342900" algn="just">
              <a:lnSpc>
                <a:spcPct val="100000"/>
              </a:lnSpc>
              <a:buFont typeface="Symbol" panose="05050102010706020507" pitchFamily="18" charset="2"/>
              <a:buChar char=""/>
            </a:pPr>
            <a:r>
              <a:rPr lang="da-DK" sz="1700" u="sng" dirty="0"/>
              <a:t>Vedrørende person- og virksomhedskontingent: </a:t>
            </a:r>
            <a:r>
              <a:rPr lang="da-DK" sz="1700" dirty="0"/>
              <a:t>Af vedtægtsforslaget fremgår det, at udelukkende godkendte revisorer skal betale personkontingent gennem deres personlige medlemskab af foreningen. Alle øvrige omfattede medarbejdere, der arbejder i en medlemsvirksomhed, bliver omfattet af virksomhedskontingentet. De nye bestemmelser vedrørende kontingenter foreslås først at træde i kraft pr. 1. januar 2021, og opkrævede kontingenter for 2020 berøres således ikke.</a:t>
            </a:r>
          </a:p>
          <a:p>
            <a:pPr marL="342900" lvl="0" indent="-342900" algn="just">
              <a:lnSpc>
                <a:spcPct val="100000"/>
              </a:lnSpc>
              <a:buFont typeface="Symbol" panose="05050102010706020507" pitchFamily="18" charset="2"/>
              <a:buChar char=""/>
            </a:pPr>
            <a:r>
              <a:rPr lang="da-DK" sz="1700" u="sng" dirty="0"/>
              <a:t>Vedrørende valgperiode for responsumudvalget: </a:t>
            </a:r>
            <a:r>
              <a:rPr lang="da-DK" sz="1700" dirty="0"/>
              <a:t>Det foreslås, at vedtægternes bestemmelse pkt. 11.2 vedrørende valgperiode for Responsumudvalgets medlemmer slettes. I  stedet vil mere nuancerede bestemmelser om valgperioder blive indarbejdet i Responsumudvalgets forretningsorden.</a:t>
            </a:r>
          </a:p>
          <a:p>
            <a:pPr marL="342900" lvl="0" indent="-342900" algn="just">
              <a:lnSpc>
                <a:spcPct val="100000"/>
              </a:lnSpc>
              <a:buFont typeface="Symbol" panose="05050102010706020507" pitchFamily="18" charset="2"/>
              <a:buChar char=""/>
            </a:pPr>
            <a:r>
              <a:rPr lang="da-DK" sz="1700" u="sng" dirty="0"/>
              <a:t>Vedrørende øvrige foreslåede vedtægtsændringer: </a:t>
            </a:r>
            <a:r>
              <a:rPr lang="da-DK" sz="1700" dirty="0"/>
              <a:t>Som følge af gennemskrivningen, foreslås vedtægten justeret med en række primært semantiske rettelser. </a:t>
            </a:r>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a:buFont typeface="Arial" panose="020B0604020202020204" pitchFamily="34" charset="0"/>
              <a:buChar char="•"/>
            </a:pPr>
            <a:endParaRPr lang="da-DK" sz="1700" dirty="0"/>
          </a:p>
          <a:p>
            <a:pPr lvl="1">
              <a:buFont typeface="Courier New" panose="02070309020205020404" pitchFamily="49" charset="0"/>
              <a:buChar char="o"/>
            </a:pPr>
            <a:endParaRPr lang="da-DK" sz="1400" dirty="0">
              <a:effectLst/>
              <a:latin typeface="Verdana" panose="020B0604030504040204" pitchFamily="34" charset="0"/>
              <a:ea typeface="Times New Roman" panose="02020603050405020304" pitchFamily="18" charset="0"/>
              <a:cs typeface="Verdana" panose="020B0604030504040204" pitchFamily="34" charset="0"/>
            </a:endParaRPr>
          </a:p>
          <a:p>
            <a:pPr lvl="1">
              <a:buFont typeface="Wingdings" panose="05000000000000000000" pitchFamily="2" charset="2"/>
              <a:buChar char="§"/>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517595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forslag til vedtægtsændring</a:t>
            </a:r>
          </a:p>
        </p:txBody>
      </p:sp>
      <p:sp>
        <p:nvSpPr>
          <p:cNvPr id="3" name="Pladsholder til tekst 2">
            <a:extLst>
              <a:ext uri="{FF2B5EF4-FFF2-40B4-BE49-F238E27FC236}">
                <a16:creationId xmlns:a16="http://schemas.microsoft.com/office/drawing/2014/main" id="{D34A4173-76D7-4FBF-B9B6-C2FD32AB6BBB}"/>
              </a:ext>
            </a:extLst>
          </p:cNvPr>
          <p:cNvSpPr>
            <a:spLocks noGrp="1"/>
          </p:cNvSpPr>
          <p:nvPr>
            <p:ph type="body" idx="1"/>
          </p:nvPr>
        </p:nvSpPr>
        <p:spPr/>
        <p:txBody>
          <a:bodyPr/>
          <a:lstStyle/>
          <a:p>
            <a:endParaRPr lang="da-DK"/>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498012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fontScale="90000"/>
          </a:bodyPr>
          <a:lstStyle/>
          <a:p>
            <a:r>
              <a:rPr lang="da-DK" dirty="0"/>
              <a:t>Pkt. 6: Forelæggelse af budgetoverslag samt forslag til kontingent for det kommende regnskabsår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968500"/>
            <a:ext cx="10515600" cy="4257676"/>
          </a:xfrm>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365077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155BB-2E17-4BB0-AC3C-E4D583844182}"/>
              </a:ext>
            </a:extLst>
          </p:cNvPr>
          <p:cNvSpPr>
            <a:spLocks noGrp="1"/>
          </p:cNvSpPr>
          <p:nvPr>
            <p:ph type="title"/>
          </p:nvPr>
        </p:nvSpPr>
        <p:spPr/>
        <p:txBody>
          <a:bodyPr/>
          <a:lstStyle/>
          <a:p>
            <a:r>
              <a:rPr lang="da-DK" dirty="0"/>
              <a:t>Budget 2020/2021</a:t>
            </a:r>
          </a:p>
        </p:txBody>
      </p:sp>
      <p:sp>
        <p:nvSpPr>
          <p:cNvPr id="4" name="Pladsholder til sidefod 3">
            <a:extLst>
              <a:ext uri="{FF2B5EF4-FFF2-40B4-BE49-F238E27FC236}">
                <a16:creationId xmlns:a16="http://schemas.microsoft.com/office/drawing/2014/main" id="{727C3FE3-4BFD-46B4-AB71-2948B4F58B24}"/>
              </a:ext>
            </a:extLst>
          </p:cNvPr>
          <p:cNvSpPr>
            <a:spLocks noGrp="1"/>
          </p:cNvSpPr>
          <p:nvPr>
            <p:ph type="ftr" sz="quarter" idx="11"/>
          </p:nvPr>
        </p:nvSpPr>
        <p:spPr/>
        <p:txBody>
          <a:bodyPr/>
          <a:lstStyle/>
          <a:p>
            <a:r>
              <a:rPr lang="da-DK" dirty="0"/>
              <a:t>Ordinær generalforsamling 2020</a:t>
            </a:r>
          </a:p>
        </p:txBody>
      </p:sp>
      <p:pic>
        <p:nvPicPr>
          <p:cNvPr id="7" name="Billede 6">
            <a:extLst>
              <a:ext uri="{FF2B5EF4-FFF2-40B4-BE49-F238E27FC236}">
                <a16:creationId xmlns:a16="http://schemas.microsoft.com/office/drawing/2014/main" id="{3E28C85B-EA12-4E14-9CF2-ED7F227C4227}"/>
              </a:ext>
            </a:extLst>
          </p:cNvPr>
          <p:cNvPicPr/>
          <p:nvPr/>
        </p:nvPicPr>
        <p:blipFill rotWithShape="1">
          <a:blip r:embed="rId2">
            <a:extLst>
              <a:ext uri="{28A0092B-C50C-407E-A947-70E740481C1C}">
                <a14:useLocalDpi xmlns:a14="http://schemas.microsoft.com/office/drawing/2010/main" val="0"/>
              </a:ext>
            </a:extLst>
          </a:blip>
          <a:srcRect t="12867"/>
          <a:stretch/>
        </p:blipFill>
        <p:spPr bwMode="auto">
          <a:xfrm>
            <a:off x="3598293" y="1885950"/>
            <a:ext cx="4995413" cy="4086860"/>
          </a:xfrm>
          <a:prstGeom prst="rect">
            <a:avLst/>
          </a:prstGeom>
          <a:noFill/>
          <a:ln>
            <a:noFill/>
          </a:ln>
        </p:spPr>
      </p:pic>
      <p:sp>
        <p:nvSpPr>
          <p:cNvPr id="9" name="Tekstfelt 8">
            <a:extLst>
              <a:ext uri="{FF2B5EF4-FFF2-40B4-BE49-F238E27FC236}">
                <a16:creationId xmlns:a16="http://schemas.microsoft.com/office/drawing/2014/main" id="{9F36BEC1-44BC-474B-8838-9615F72E0C76}"/>
              </a:ext>
            </a:extLst>
          </p:cNvPr>
          <p:cNvSpPr txBox="1"/>
          <p:nvPr/>
        </p:nvSpPr>
        <p:spPr>
          <a:xfrm>
            <a:off x="573140" y="1516618"/>
            <a:ext cx="9741694" cy="369332"/>
          </a:xfrm>
          <a:prstGeom prst="rect">
            <a:avLst/>
          </a:prstGeom>
          <a:noFill/>
        </p:spPr>
        <p:txBody>
          <a:bodyPr wrap="square">
            <a:spAutoFit/>
          </a:bodyPr>
          <a:lstStyle/>
          <a:p>
            <a:r>
              <a:rPr lang="da-DK" sz="1800" dirty="0">
                <a:effectLst/>
                <a:latin typeface="Franklin Gothic Book" panose="020B0503020102020204" pitchFamily="34" charset="0"/>
                <a:ea typeface="Times New Roman" panose="02020603050405020304" pitchFamily="18" charset="0"/>
                <a:cs typeface="Times New Roman" panose="02020603050405020304" pitchFamily="18" charset="0"/>
              </a:rPr>
              <a:t>Forelæggelse af budgetoverslag for perioden 1. juni 2020 – 31. maj 2021. </a:t>
            </a:r>
            <a:endParaRPr lang="da-DK" dirty="0"/>
          </a:p>
        </p:txBody>
      </p:sp>
    </p:spTree>
    <p:extLst>
      <p:ext uri="{BB962C8B-B14F-4D97-AF65-F5344CB8AC3E}">
        <p14:creationId xmlns:p14="http://schemas.microsoft.com/office/powerpoint/2010/main" val="74487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Forslag til kontingent</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Her er plads til en sidefods-tekst</a:t>
            </a:r>
          </a:p>
        </p:txBody>
      </p:sp>
      <p:sp>
        <p:nvSpPr>
          <p:cNvPr id="8" name="Pladsholder til indhold 2">
            <a:extLst>
              <a:ext uri="{FF2B5EF4-FFF2-40B4-BE49-F238E27FC236}">
                <a16:creationId xmlns:a16="http://schemas.microsoft.com/office/drawing/2014/main" id="{2BF75D0E-F20B-4C5D-9680-D332E7E75AA3}"/>
              </a:ext>
            </a:extLst>
          </p:cNvPr>
          <p:cNvSpPr txBox="1">
            <a:spLocks/>
          </p:cNvSpPr>
          <p:nvPr/>
        </p:nvSpPr>
        <p:spPr>
          <a:xfrm>
            <a:off x="838200" y="1957388"/>
            <a:ext cx="10515600" cy="4257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da-DK" sz="1800" dirty="0">
                <a:effectLst/>
                <a:ea typeface="Times New Roman" panose="02020603050405020304" pitchFamily="18" charset="0"/>
                <a:cs typeface="Verdana" panose="020B0604030504040204" pitchFamily="34" charset="0"/>
              </a:rPr>
              <a:t>Såfremt generalforsamlingen tiltræder bestyrelsens forslag til ændret vedtægt, som fremsat under pkt. 5, foreslås det, at kontingentet også fremover består af en kombination af virksomhedskontingent og personligt kontingent, men med en større vægt på virksomhedskontingentet.</a:t>
            </a:r>
          </a:p>
          <a:p>
            <a:pPr>
              <a:buFont typeface="Arial" panose="020B0604020202020204" pitchFamily="34" charset="0"/>
              <a:buChar char="•"/>
            </a:pPr>
            <a:r>
              <a:rPr lang="da-DK" sz="1800" dirty="0">
                <a:effectLst/>
                <a:ea typeface="Times New Roman" panose="02020603050405020304" pitchFamily="18" charset="0"/>
                <a:cs typeface="Verdana" panose="020B0604030504040204" pitchFamily="34" charset="0"/>
              </a:rPr>
              <a:t>Dette skal ses i lyset af, at foreningen åbner for interessemedlemskaber, hvor relevante medarbejdere i revisionshusene kan blive medlemmer af foreningen uden at skulle betale personligt kontingent. </a:t>
            </a:r>
          </a:p>
          <a:p>
            <a:pPr>
              <a:buFont typeface="Arial" panose="020B0604020202020204" pitchFamily="34" charset="0"/>
              <a:buChar char="•"/>
            </a:pPr>
            <a:r>
              <a:rPr lang="da-DK" sz="1800" dirty="0">
                <a:effectLst/>
                <a:ea typeface="Times New Roman" panose="02020603050405020304" pitchFamily="18" charset="0"/>
                <a:cs typeface="Verdana" panose="020B0604030504040204" pitchFamily="34" charset="0"/>
              </a:rPr>
              <a:t>Den beløbsmæssige kontingentændring for hovedparten af foreningens medlemsvirksomheder vil være minimal ved gennemførsel af den foreslåede model. </a:t>
            </a:r>
            <a:r>
              <a:rPr lang="da-DK" sz="1800" u="sng" dirty="0">
                <a:effectLst/>
                <a:ea typeface="Times New Roman" panose="02020603050405020304" pitchFamily="18" charset="0"/>
                <a:cs typeface="Verdana" panose="020B0604030504040204" pitchFamily="34" charset="0"/>
              </a:rPr>
              <a:t>Afledte kontingentstigninger og –fald vil for medlemsvirksomheder blive indfaset over en </a:t>
            </a:r>
            <a:r>
              <a:rPr lang="da-DK" sz="1800" u="sng" dirty="0" err="1">
                <a:effectLst/>
                <a:ea typeface="Times New Roman" panose="02020603050405020304" pitchFamily="18" charset="0"/>
                <a:cs typeface="Verdana" panose="020B0604030504040204" pitchFamily="34" charset="0"/>
              </a:rPr>
              <a:t>to-årig</a:t>
            </a:r>
            <a:r>
              <a:rPr lang="da-DK" sz="1800" u="sng" dirty="0">
                <a:effectLst/>
                <a:ea typeface="Times New Roman" panose="02020603050405020304" pitchFamily="18" charset="0"/>
                <a:cs typeface="Verdana" panose="020B0604030504040204" pitchFamily="34" charset="0"/>
              </a:rPr>
              <a:t> transitionsperiode</a:t>
            </a:r>
            <a:r>
              <a:rPr lang="da-DK" sz="1800" dirty="0">
                <a:effectLst/>
                <a:ea typeface="Times New Roman" panose="02020603050405020304" pitchFamily="18" charset="0"/>
                <a:cs typeface="Verdana" panose="020B0604030504040204" pitchFamily="34" charset="0"/>
              </a:rPr>
              <a:t>, således den foreslåede kontingentstruktur vil være fuldt effektueret fra og med kontingentopkrævningen per 1. januar 2023. </a:t>
            </a:r>
          </a:p>
          <a:p>
            <a:pPr>
              <a:buFont typeface="Arial" panose="020B0604020202020204" pitchFamily="34" charset="0"/>
              <a:buChar char="•"/>
            </a:pPr>
            <a:r>
              <a:rPr lang="da-DK" sz="1800" dirty="0">
                <a:effectLst/>
                <a:ea typeface="Times New Roman" panose="02020603050405020304" pitchFamily="18" charset="0"/>
                <a:cs typeface="Verdana" panose="020B0604030504040204" pitchFamily="34" charset="0"/>
              </a:rPr>
              <a:t>Forslaget medfører derved, at de gældende kontingentsatser, som blev besluttet på den ordinære generalforsamling i september 2019, ændres fra og med den kommende kontingentopkrævningsperiode, der påbegyndes den 1. januar 2021. </a:t>
            </a:r>
          </a:p>
          <a:p>
            <a:pPr marL="0" indent="0">
              <a:buFontTx/>
              <a:buNone/>
            </a:pPr>
            <a:endParaRPr lang="da-DK" dirty="0"/>
          </a:p>
        </p:txBody>
      </p:sp>
    </p:spTree>
    <p:extLst>
      <p:ext uri="{BB962C8B-B14F-4D97-AF65-F5344CB8AC3E}">
        <p14:creationId xmlns:p14="http://schemas.microsoft.com/office/powerpoint/2010/main" val="2063747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Forslag til kontingent</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graphicFrame>
        <p:nvGraphicFramePr>
          <p:cNvPr id="7" name="Pladsholder til indhold 6">
            <a:extLst>
              <a:ext uri="{FF2B5EF4-FFF2-40B4-BE49-F238E27FC236}">
                <a16:creationId xmlns:a16="http://schemas.microsoft.com/office/drawing/2014/main" id="{658BA79C-265D-4466-A1EE-8DF8DF22A91E}"/>
              </a:ext>
            </a:extLst>
          </p:cNvPr>
          <p:cNvGraphicFramePr>
            <a:graphicFrameLocks noGrp="1"/>
          </p:cNvGraphicFramePr>
          <p:nvPr>
            <p:ph idx="1"/>
            <p:extLst>
              <p:ext uri="{D42A27DB-BD31-4B8C-83A1-F6EECF244321}">
                <p14:modId xmlns:p14="http://schemas.microsoft.com/office/powerpoint/2010/main" val="132666609"/>
              </p:ext>
            </p:extLst>
          </p:nvPr>
        </p:nvGraphicFramePr>
        <p:xfrm>
          <a:off x="838200" y="2141311"/>
          <a:ext cx="4819650" cy="2780348"/>
        </p:xfrm>
        <a:graphic>
          <a:graphicData uri="http://schemas.openxmlformats.org/drawingml/2006/table">
            <a:tbl>
              <a:tblPr firstRow="1" firstCol="1" bandRow="1">
                <a:tableStyleId>{284E427A-3D55-4303-BF80-6455036E1DE7}</a:tableStyleId>
              </a:tblPr>
              <a:tblGrid>
                <a:gridCol w="2804795">
                  <a:extLst>
                    <a:ext uri="{9D8B030D-6E8A-4147-A177-3AD203B41FA5}">
                      <a16:colId xmlns:a16="http://schemas.microsoft.com/office/drawing/2014/main" val="779455494"/>
                    </a:ext>
                  </a:extLst>
                </a:gridCol>
                <a:gridCol w="2014855">
                  <a:extLst>
                    <a:ext uri="{9D8B030D-6E8A-4147-A177-3AD203B41FA5}">
                      <a16:colId xmlns:a16="http://schemas.microsoft.com/office/drawing/2014/main" val="3085238851"/>
                    </a:ext>
                  </a:extLst>
                </a:gridCol>
              </a:tblGrid>
              <a:tr h="775970">
                <a:tc>
                  <a:txBody>
                    <a:bodyPr/>
                    <a:lstStyle/>
                    <a:p>
                      <a:pPr algn="just">
                        <a:lnSpc>
                          <a:spcPct val="115000"/>
                        </a:lnSpc>
                      </a:pPr>
                      <a:r>
                        <a:rPr lang="da-DK" sz="1050" b="1" dirty="0">
                          <a:solidFill>
                            <a:schemeClr val="tx1"/>
                          </a:solidFill>
                          <a:effectLst/>
                          <a:latin typeface="Franklin Gothic Book" panose="020B0503020102020204" pitchFamily="34" charset="0"/>
                        </a:rPr>
                        <a:t>Personligt kontingent</a:t>
                      </a:r>
                    </a:p>
                    <a:p>
                      <a:pPr algn="just">
                        <a:lnSpc>
                          <a:spcPct val="115000"/>
                        </a:lnSpc>
                      </a:pPr>
                      <a:r>
                        <a:rPr lang="da-DK" sz="1050" b="1" dirty="0">
                          <a:solidFill>
                            <a:schemeClr val="tx1"/>
                          </a:solidFill>
                          <a:effectLst/>
                          <a:latin typeface="Franklin Gothic Book" panose="020B0503020102020204" pitchFamily="34" charset="0"/>
                        </a:rPr>
                        <a:t>Medlemstyper</a:t>
                      </a:r>
                      <a:endParaRPr lang="da-DK" sz="1050" b="1" dirty="0">
                        <a:solidFill>
                          <a:schemeClr val="tx1"/>
                        </a:solidFill>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1" dirty="0">
                          <a:solidFill>
                            <a:schemeClr val="tx1"/>
                          </a:solidFill>
                          <a:effectLst/>
                          <a:latin typeface="Franklin Gothic Book" panose="020B0503020102020204" pitchFamily="34" charset="0"/>
                        </a:rPr>
                        <a:t>Årligt</a:t>
                      </a:r>
                    </a:p>
                    <a:p>
                      <a:pPr algn="just">
                        <a:lnSpc>
                          <a:spcPct val="115000"/>
                        </a:lnSpc>
                      </a:pPr>
                      <a:r>
                        <a:rPr lang="da-DK" sz="1050" b="1" dirty="0">
                          <a:solidFill>
                            <a:schemeClr val="tx1"/>
                          </a:solidFill>
                          <a:effectLst/>
                          <a:latin typeface="Franklin Gothic Book" panose="020B0503020102020204" pitchFamily="34" charset="0"/>
                        </a:rPr>
                        <a:t>kontingent</a:t>
                      </a:r>
                    </a:p>
                    <a:p>
                      <a:pPr algn="just">
                        <a:lnSpc>
                          <a:spcPct val="115000"/>
                        </a:lnSpc>
                      </a:pPr>
                      <a:r>
                        <a:rPr lang="da-DK" sz="1050" b="1" dirty="0">
                          <a:solidFill>
                            <a:schemeClr val="tx1"/>
                          </a:solidFill>
                          <a:effectLst/>
                          <a:latin typeface="Franklin Gothic Book" panose="020B0503020102020204" pitchFamily="34" charset="0"/>
                        </a:rPr>
                        <a:t>kr. ekskl. moms</a:t>
                      </a:r>
                    </a:p>
                    <a:p>
                      <a:pPr algn="just">
                        <a:lnSpc>
                          <a:spcPct val="115000"/>
                        </a:lnSpc>
                      </a:pPr>
                      <a:r>
                        <a:rPr lang="da-DK" sz="1050" b="1" dirty="0">
                          <a:solidFill>
                            <a:schemeClr val="tx1"/>
                          </a:solidFill>
                          <a:effectLst/>
                          <a:latin typeface="Franklin Gothic Book" panose="020B0503020102020204" pitchFamily="34" charset="0"/>
                        </a:rPr>
                        <a:t> </a:t>
                      </a:r>
                      <a:endParaRPr lang="da-DK" sz="1050" b="1" dirty="0">
                        <a:solidFill>
                          <a:schemeClr val="tx1"/>
                        </a:solidFill>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2232129672"/>
                  </a:ext>
                </a:extLst>
              </a:tr>
              <a:tr h="408940">
                <a:tc>
                  <a:txBody>
                    <a:bodyPr/>
                    <a:lstStyle/>
                    <a:p>
                      <a:pPr algn="just">
                        <a:lnSpc>
                          <a:spcPct val="115000"/>
                        </a:lnSpc>
                      </a:pPr>
                      <a:r>
                        <a:rPr lang="da-DK" sz="1050" b="0" dirty="0">
                          <a:effectLst/>
                          <a:latin typeface="Franklin Gothic Book" panose="020B0503020102020204" pitchFamily="34" charset="0"/>
                        </a:rPr>
                        <a:t>Personlige Revisormedlemmer – ansat i en Medlemsvirksomhed</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a:effectLst/>
                          <a:latin typeface="Franklin Gothic Book" panose="020B0503020102020204" pitchFamily="34" charset="0"/>
                        </a:rPr>
                        <a:t>5.120</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828800306"/>
                  </a:ext>
                </a:extLst>
              </a:tr>
              <a:tr h="441325">
                <a:tc>
                  <a:txBody>
                    <a:bodyPr/>
                    <a:lstStyle/>
                    <a:p>
                      <a:pPr algn="just">
                        <a:lnSpc>
                          <a:spcPct val="115000"/>
                        </a:lnSpc>
                      </a:pPr>
                      <a:r>
                        <a:rPr lang="da-DK" sz="1050" b="0" dirty="0">
                          <a:effectLst/>
                          <a:latin typeface="Franklin Gothic Book" panose="020B0503020102020204" pitchFamily="34" charset="0"/>
                        </a:rPr>
                        <a:t>Personlige Revisormedlemmer – ansat uden for en Medlemsvirksomhed</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a:effectLst/>
                          <a:latin typeface="Franklin Gothic Book" panose="020B0503020102020204" pitchFamily="34" charset="0"/>
                        </a:rPr>
                        <a:t>5.875</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2139206859"/>
                  </a:ext>
                </a:extLst>
              </a:tr>
              <a:tr h="267970">
                <a:tc>
                  <a:txBody>
                    <a:bodyPr/>
                    <a:lstStyle/>
                    <a:p>
                      <a:pPr algn="just">
                        <a:lnSpc>
                          <a:spcPct val="115000"/>
                        </a:lnSpc>
                      </a:pPr>
                      <a:r>
                        <a:rPr lang="da-DK" sz="1050" b="0" dirty="0">
                          <a:effectLst/>
                          <a:latin typeface="Franklin Gothic Book" panose="020B0503020102020204" pitchFamily="34" charset="0"/>
                        </a:rPr>
                        <a:t>Oprindelige Personmedlemmer – Øvrige</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a:effectLst/>
                          <a:latin typeface="Franklin Gothic Book" panose="020B0503020102020204" pitchFamily="34" charset="0"/>
                        </a:rPr>
                        <a:t>2.700</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3484097431"/>
                  </a:ext>
                </a:extLst>
              </a:tr>
              <a:tr h="262890">
                <a:tc>
                  <a:txBody>
                    <a:bodyPr/>
                    <a:lstStyle/>
                    <a:p>
                      <a:pPr algn="just">
                        <a:lnSpc>
                          <a:spcPct val="115000"/>
                        </a:lnSpc>
                      </a:pPr>
                      <a:r>
                        <a:rPr lang="da-DK" sz="1050" b="0" dirty="0">
                          <a:effectLst/>
                          <a:latin typeface="Franklin Gothic Book" panose="020B0503020102020204" pitchFamily="34" charset="0"/>
                        </a:rPr>
                        <a:t>Seniormedlemmer</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a:effectLst/>
                          <a:latin typeface="Franklin Gothic Book" panose="020B0503020102020204" pitchFamily="34" charset="0"/>
                        </a:rPr>
                        <a:t>450</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1611336002"/>
                  </a:ext>
                </a:extLst>
              </a:tr>
              <a:tr h="257810">
                <a:tc>
                  <a:txBody>
                    <a:bodyPr/>
                    <a:lstStyle/>
                    <a:p>
                      <a:pPr algn="just">
                        <a:lnSpc>
                          <a:spcPct val="115000"/>
                        </a:lnSpc>
                      </a:pPr>
                      <a:r>
                        <a:rPr lang="da-DK" sz="1050" b="0">
                          <a:effectLst/>
                          <a:latin typeface="Franklin Gothic Book" panose="020B0503020102020204" pitchFamily="34" charset="0"/>
                        </a:rPr>
                        <a:t>Øvrige Interessemedlemmer - ansat uden for branchen (bortset fra studerende)</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a:effectLst/>
                          <a:latin typeface="Franklin Gothic Book" panose="020B0503020102020204" pitchFamily="34" charset="0"/>
                        </a:rPr>
                        <a:t>4.000</a:t>
                      </a:r>
                      <a:endParaRPr lang="da-DK" sz="1050" b="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1888480931"/>
                  </a:ext>
                </a:extLst>
              </a:tr>
              <a:tr h="270510">
                <a:tc>
                  <a:txBody>
                    <a:bodyPr/>
                    <a:lstStyle/>
                    <a:p>
                      <a:pPr algn="just">
                        <a:lnSpc>
                          <a:spcPct val="115000"/>
                        </a:lnSpc>
                      </a:pPr>
                      <a:r>
                        <a:rPr lang="da-DK" sz="1050" b="0" dirty="0">
                          <a:effectLst/>
                          <a:latin typeface="Franklin Gothic Book" panose="020B0503020102020204" pitchFamily="34" charset="0"/>
                        </a:rPr>
                        <a:t>Øvrige Interessemedlemmer – studerende</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tc>
                  <a:txBody>
                    <a:bodyPr/>
                    <a:lstStyle/>
                    <a:p>
                      <a:pPr algn="just">
                        <a:lnSpc>
                          <a:spcPct val="115000"/>
                        </a:lnSpc>
                      </a:pPr>
                      <a:r>
                        <a:rPr lang="da-DK" sz="1050" b="0" dirty="0">
                          <a:effectLst/>
                          <a:latin typeface="Franklin Gothic Book" panose="020B0503020102020204" pitchFamily="34" charset="0"/>
                        </a:rPr>
                        <a:t>450</a:t>
                      </a:r>
                      <a:endParaRPr lang="da-DK" sz="1050" b="0" dirty="0">
                        <a:effectLst/>
                        <a:latin typeface="Franklin Gothic Book" panose="020B0503020102020204" pitchFamily="34" charset="0"/>
                        <a:ea typeface="Times New Roman" panose="02020603050405020304" pitchFamily="18" charset="0"/>
                        <a:cs typeface="Verdana" panose="020B0604030504040204" pitchFamily="34" charset="0"/>
                      </a:endParaRPr>
                    </a:p>
                  </a:txBody>
                  <a:tcPr marL="68580" marR="68580" marT="0" marB="0"/>
                </a:tc>
                <a:extLst>
                  <a:ext uri="{0D108BD9-81ED-4DB2-BD59-A6C34878D82A}">
                    <a16:rowId xmlns:a16="http://schemas.microsoft.com/office/drawing/2014/main" val="3723802202"/>
                  </a:ext>
                </a:extLst>
              </a:tr>
            </a:tbl>
          </a:graphicData>
        </a:graphic>
      </p:graphicFrame>
      <p:sp>
        <p:nvSpPr>
          <p:cNvPr id="9" name="Tekstfelt 8">
            <a:extLst>
              <a:ext uri="{FF2B5EF4-FFF2-40B4-BE49-F238E27FC236}">
                <a16:creationId xmlns:a16="http://schemas.microsoft.com/office/drawing/2014/main" id="{447B46CF-1C7F-40E9-B156-6FF46A15DD8C}"/>
              </a:ext>
            </a:extLst>
          </p:cNvPr>
          <p:cNvSpPr txBox="1"/>
          <p:nvPr/>
        </p:nvSpPr>
        <p:spPr>
          <a:xfrm>
            <a:off x="772119" y="1530043"/>
            <a:ext cx="9029105" cy="523220"/>
          </a:xfrm>
          <a:prstGeom prst="rect">
            <a:avLst/>
          </a:prstGeom>
          <a:noFill/>
        </p:spPr>
        <p:txBody>
          <a:bodyPr wrap="square">
            <a:spAutoFit/>
          </a:bodyPr>
          <a:lstStyle/>
          <a:p>
            <a:pPr algn="just">
              <a:spcAft>
                <a:spcPts val="0"/>
              </a:spcAft>
            </a:pPr>
            <a:r>
              <a:rPr lang="da-DK" sz="1400" dirty="0">
                <a:latin typeface="Franklin Gothic Book" panose="020B0503020102020204" pitchFamily="34" charset="0"/>
                <a:ea typeface="Times New Roman" panose="02020603050405020304" pitchFamily="18" charset="0"/>
                <a:cs typeface="Times New Roman" panose="02020603050405020304" pitchFamily="18" charset="0"/>
              </a:rPr>
              <a:t>For perioden 1. januar 2021 – 31. maj 2022 foreslår Bestyrelsen følgende kontingentsatser for det personlige kontingent og kontingentet for medlemsvirksomheder:</a:t>
            </a:r>
          </a:p>
        </p:txBody>
      </p:sp>
      <p:graphicFrame>
        <p:nvGraphicFramePr>
          <p:cNvPr id="5" name="Tabel 4">
            <a:extLst>
              <a:ext uri="{FF2B5EF4-FFF2-40B4-BE49-F238E27FC236}">
                <a16:creationId xmlns:a16="http://schemas.microsoft.com/office/drawing/2014/main" id="{F5A1CE1A-FF6D-4BA7-99B7-D198A9CDB45A}"/>
              </a:ext>
            </a:extLst>
          </p:cNvPr>
          <p:cNvGraphicFramePr>
            <a:graphicFrameLocks noGrp="1"/>
          </p:cNvGraphicFramePr>
          <p:nvPr>
            <p:extLst>
              <p:ext uri="{D42A27DB-BD31-4B8C-83A1-F6EECF244321}">
                <p14:modId xmlns:p14="http://schemas.microsoft.com/office/powerpoint/2010/main" val="1545866418"/>
              </p:ext>
            </p:extLst>
          </p:nvPr>
        </p:nvGraphicFramePr>
        <p:xfrm>
          <a:off x="6534150" y="2141311"/>
          <a:ext cx="4819650" cy="2729929"/>
        </p:xfrm>
        <a:graphic>
          <a:graphicData uri="http://schemas.openxmlformats.org/drawingml/2006/table">
            <a:tbl>
              <a:tblPr firstRow="1" firstCol="1" bandRow="1">
                <a:tableStyleId>{284E427A-3D55-4303-BF80-6455036E1DE7}</a:tableStyleId>
              </a:tblPr>
              <a:tblGrid>
                <a:gridCol w="2804795">
                  <a:extLst>
                    <a:ext uri="{9D8B030D-6E8A-4147-A177-3AD203B41FA5}">
                      <a16:colId xmlns:a16="http://schemas.microsoft.com/office/drawing/2014/main" val="2167353743"/>
                    </a:ext>
                  </a:extLst>
                </a:gridCol>
                <a:gridCol w="2014855">
                  <a:extLst>
                    <a:ext uri="{9D8B030D-6E8A-4147-A177-3AD203B41FA5}">
                      <a16:colId xmlns:a16="http://schemas.microsoft.com/office/drawing/2014/main" val="531757416"/>
                    </a:ext>
                  </a:extLst>
                </a:gridCol>
              </a:tblGrid>
              <a:tr h="1170595">
                <a:tc>
                  <a:txBody>
                    <a:bodyPr/>
                    <a:lstStyle/>
                    <a:p>
                      <a:pPr algn="just">
                        <a:lnSpc>
                          <a:spcPct val="115000"/>
                        </a:lnSpc>
                      </a:pPr>
                      <a:r>
                        <a:rPr lang="da-DK" sz="1050" b="1" kern="1200" dirty="0">
                          <a:solidFill>
                            <a:schemeClr val="tx1"/>
                          </a:solidFill>
                          <a:effectLst/>
                          <a:latin typeface="Franklin Gothic Book" panose="020B0503020102020204" pitchFamily="34" charset="0"/>
                        </a:rPr>
                        <a:t>Kontingent for Medlemsvirksomheder </a:t>
                      </a:r>
                    </a:p>
                    <a:p>
                      <a:pPr algn="just">
                        <a:lnSpc>
                          <a:spcPct val="115000"/>
                        </a:lnSpc>
                      </a:pPr>
                      <a:r>
                        <a:rPr lang="da-DK" sz="1050" b="1" kern="1200" dirty="0">
                          <a:solidFill>
                            <a:schemeClr val="tx1"/>
                          </a:solidFill>
                          <a:effectLst/>
                          <a:latin typeface="Franklin Gothic Book" panose="020B0503020102020204" pitchFamily="34" charset="0"/>
                        </a:rPr>
                        <a:t>Mandtalsbaseret</a:t>
                      </a:r>
                    </a:p>
                    <a:p>
                      <a:pPr algn="just">
                        <a:lnSpc>
                          <a:spcPct val="115000"/>
                        </a:lnSpc>
                      </a:pPr>
                      <a:r>
                        <a:rPr lang="da-DK" sz="1050" b="1" kern="1200" dirty="0">
                          <a:solidFill>
                            <a:schemeClr val="tx1"/>
                          </a:solidFill>
                          <a:effectLst/>
                          <a:latin typeface="Franklin Gothic Book" panose="020B0503020102020204" pitchFamily="34" charset="0"/>
                        </a:rPr>
                        <a:t> </a:t>
                      </a:r>
                    </a:p>
                    <a:p>
                      <a:pPr algn="just">
                        <a:lnSpc>
                          <a:spcPct val="115000"/>
                        </a:lnSpc>
                      </a:pPr>
                      <a:r>
                        <a:rPr lang="da-DK" sz="1050" b="1" kern="1200" dirty="0">
                          <a:solidFill>
                            <a:schemeClr val="tx1"/>
                          </a:solidFill>
                          <a:effectLst/>
                          <a:latin typeface="Franklin Gothic Book" panose="020B0503020102020204" pitchFamily="34" charset="0"/>
                        </a:rPr>
                        <a:t>Intervaller for mandtal</a:t>
                      </a:r>
                      <a:endParaRPr lang="da-DK" sz="1050" b="1" kern="1200" dirty="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1" kern="1200" dirty="0">
                          <a:solidFill>
                            <a:schemeClr val="tx1"/>
                          </a:solidFill>
                          <a:effectLst/>
                          <a:latin typeface="Franklin Gothic Book" panose="020B0503020102020204" pitchFamily="34" charset="0"/>
                        </a:rPr>
                        <a:t>Årligt kontingent i DKK ekskl. moms inden for det pågældende interval</a:t>
                      </a:r>
                    </a:p>
                    <a:p>
                      <a:pPr algn="just">
                        <a:lnSpc>
                          <a:spcPct val="115000"/>
                        </a:lnSpc>
                      </a:pPr>
                      <a:r>
                        <a:rPr lang="da-DK" sz="1050" b="1" kern="1200" dirty="0">
                          <a:solidFill>
                            <a:schemeClr val="tx1"/>
                          </a:solidFill>
                          <a:effectLst/>
                          <a:latin typeface="Franklin Gothic Book" panose="020B0503020102020204" pitchFamily="34" charset="0"/>
                        </a:rPr>
                        <a:t> </a:t>
                      </a:r>
                      <a:endParaRPr lang="da-DK" sz="1050" b="1"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3107663626"/>
                  </a:ext>
                </a:extLst>
              </a:tr>
              <a:tr h="259889">
                <a:tc>
                  <a:txBody>
                    <a:bodyPr/>
                    <a:lstStyle/>
                    <a:p>
                      <a:pPr algn="just">
                        <a:lnSpc>
                          <a:spcPct val="115000"/>
                        </a:lnSpc>
                      </a:pPr>
                      <a:r>
                        <a:rPr lang="da-DK" sz="1050" b="0" kern="1200" dirty="0">
                          <a:solidFill>
                            <a:schemeClr val="tx1"/>
                          </a:solidFill>
                          <a:effectLst/>
                          <a:latin typeface="Franklin Gothic Book" panose="020B0503020102020204" pitchFamily="34" charset="0"/>
                        </a:rPr>
                        <a:t>1-5</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a:solidFill>
                            <a:schemeClr val="tx1"/>
                          </a:solidFill>
                          <a:effectLst/>
                          <a:latin typeface="Franklin Gothic Book" panose="020B0503020102020204" pitchFamily="34" charset="0"/>
                        </a:rPr>
                        <a:t>1.575</a:t>
                      </a:r>
                      <a:endParaRPr lang="da-DK" sz="1050" b="0" kern="120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3444963534"/>
                  </a:ext>
                </a:extLst>
              </a:tr>
              <a:tr h="259889">
                <a:tc>
                  <a:txBody>
                    <a:bodyPr/>
                    <a:lstStyle/>
                    <a:p>
                      <a:pPr algn="just">
                        <a:lnSpc>
                          <a:spcPct val="115000"/>
                        </a:lnSpc>
                      </a:pPr>
                      <a:r>
                        <a:rPr lang="da-DK" sz="1050" b="0" kern="1200" dirty="0">
                          <a:solidFill>
                            <a:schemeClr val="tx1"/>
                          </a:solidFill>
                          <a:effectLst/>
                          <a:latin typeface="Franklin Gothic Book" panose="020B0503020102020204" pitchFamily="34" charset="0"/>
                        </a:rPr>
                        <a:t>6-1</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dirty="0">
                          <a:solidFill>
                            <a:schemeClr val="tx1"/>
                          </a:solidFill>
                          <a:effectLst/>
                          <a:latin typeface="Franklin Gothic Book" panose="020B0503020102020204" pitchFamily="34" charset="0"/>
                        </a:rPr>
                        <a:t>1.250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1713440478"/>
                  </a:ext>
                </a:extLst>
              </a:tr>
              <a:tr h="259889">
                <a:tc>
                  <a:txBody>
                    <a:bodyPr/>
                    <a:lstStyle/>
                    <a:p>
                      <a:pPr algn="just">
                        <a:lnSpc>
                          <a:spcPct val="115000"/>
                        </a:lnSpc>
                      </a:pPr>
                      <a:r>
                        <a:rPr lang="da-DK" sz="1050" b="0" kern="1200" dirty="0">
                          <a:solidFill>
                            <a:schemeClr val="tx1"/>
                          </a:solidFill>
                          <a:effectLst/>
                          <a:latin typeface="Franklin Gothic Book" panose="020B0503020102020204" pitchFamily="34" charset="0"/>
                        </a:rPr>
                        <a:t>11-20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dirty="0">
                          <a:solidFill>
                            <a:schemeClr val="tx1"/>
                          </a:solidFill>
                          <a:effectLst/>
                          <a:latin typeface="Franklin Gothic Book" panose="020B0503020102020204" pitchFamily="34" charset="0"/>
                        </a:rPr>
                        <a:t>1.000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1786448902"/>
                  </a:ext>
                </a:extLst>
              </a:tr>
              <a:tr h="259889">
                <a:tc>
                  <a:txBody>
                    <a:bodyPr/>
                    <a:lstStyle/>
                    <a:p>
                      <a:pPr algn="just">
                        <a:lnSpc>
                          <a:spcPct val="115000"/>
                        </a:lnSpc>
                      </a:pPr>
                      <a:r>
                        <a:rPr lang="da-DK" sz="1050" b="0" kern="1200" dirty="0">
                          <a:solidFill>
                            <a:schemeClr val="tx1"/>
                          </a:solidFill>
                          <a:effectLst/>
                          <a:latin typeface="Franklin Gothic Book" panose="020B0503020102020204" pitchFamily="34" charset="0"/>
                        </a:rPr>
                        <a:t>21-50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dirty="0">
                          <a:solidFill>
                            <a:schemeClr val="tx1"/>
                          </a:solidFill>
                          <a:effectLst/>
                          <a:latin typeface="Franklin Gothic Book" panose="020B0503020102020204" pitchFamily="34" charset="0"/>
                        </a:rPr>
                        <a:t>850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2804788935"/>
                  </a:ext>
                </a:extLst>
              </a:tr>
              <a:tr h="259889">
                <a:tc>
                  <a:txBody>
                    <a:bodyPr/>
                    <a:lstStyle/>
                    <a:p>
                      <a:pPr algn="just">
                        <a:lnSpc>
                          <a:spcPct val="115000"/>
                        </a:lnSpc>
                      </a:pPr>
                      <a:r>
                        <a:rPr lang="da-DK" sz="1050" b="0" kern="1200">
                          <a:solidFill>
                            <a:schemeClr val="tx1"/>
                          </a:solidFill>
                          <a:effectLst/>
                          <a:latin typeface="Franklin Gothic Book" panose="020B0503020102020204" pitchFamily="34" charset="0"/>
                        </a:rPr>
                        <a:t>51-100</a:t>
                      </a:r>
                      <a:endParaRPr lang="da-DK" sz="1050" b="0" kern="120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dirty="0">
                          <a:solidFill>
                            <a:schemeClr val="tx1"/>
                          </a:solidFill>
                          <a:effectLst/>
                          <a:latin typeface="Franklin Gothic Book" panose="020B0503020102020204" pitchFamily="34" charset="0"/>
                        </a:rPr>
                        <a:t>600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2925801146"/>
                  </a:ext>
                </a:extLst>
              </a:tr>
              <a:tr h="259889">
                <a:tc>
                  <a:txBody>
                    <a:bodyPr/>
                    <a:lstStyle/>
                    <a:p>
                      <a:pPr algn="just">
                        <a:lnSpc>
                          <a:spcPct val="115000"/>
                        </a:lnSpc>
                      </a:pPr>
                      <a:r>
                        <a:rPr lang="da-DK" sz="1050" b="0" kern="1200">
                          <a:solidFill>
                            <a:schemeClr val="tx1"/>
                          </a:solidFill>
                          <a:effectLst/>
                          <a:latin typeface="Franklin Gothic Book" panose="020B0503020102020204" pitchFamily="34" charset="0"/>
                        </a:rPr>
                        <a:t>101+</a:t>
                      </a:r>
                      <a:endParaRPr lang="da-DK" sz="1050" b="0" kern="1200">
                        <a:solidFill>
                          <a:schemeClr val="tx1"/>
                        </a:solidFill>
                        <a:effectLst/>
                        <a:latin typeface="Franklin Gothic Book" panose="020B0503020102020204" pitchFamily="34" charset="0"/>
                        <a:ea typeface="+mn-ea"/>
                        <a:cs typeface="+mn-cs"/>
                      </a:endParaRPr>
                    </a:p>
                  </a:txBody>
                  <a:tcPr marL="68580" marR="68580" marT="0" marB="0"/>
                </a:tc>
                <a:tc>
                  <a:txBody>
                    <a:bodyPr/>
                    <a:lstStyle/>
                    <a:p>
                      <a:pPr algn="just">
                        <a:lnSpc>
                          <a:spcPct val="115000"/>
                        </a:lnSpc>
                      </a:pPr>
                      <a:r>
                        <a:rPr lang="da-DK" sz="1050" b="0" kern="1200" dirty="0">
                          <a:solidFill>
                            <a:schemeClr val="tx1"/>
                          </a:solidFill>
                          <a:effectLst/>
                          <a:latin typeface="Franklin Gothic Book" panose="020B0503020102020204" pitchFamily="34" charset="0"/>
                        </a:rPr>
                        <a:t>450</a:t>
                      </a:r>
                      <a:endParaRPr lang="da-DK" sz="1050" b="0" kern="1200" dirty="0">
                        <a:solidFill>
                          <a:schemeClr val="tx1"/>
                        </a:solidFill>
                        <a:effectLst/>
                        <a:latin typeface="Franklin Gothic Book" panose="020B0503020102020204" pitchFamily="34" charset="0"/>
                        <a:ea typeface="+mn-ea"/>
                        <a:cs typeface="+mn-cs"/>
                      </a:endParaRPr>
                    </a:p>
                  </a:txBody>
                  <a:tcPr marL="68580" marR="68580" marT="0" marB="0"/>
                </a:tc>
                <a:extLst>
                  <a:ext uri="{0D108BD9-81ED-4DB2-BD59-A6C34878D82A}">
                    <a16:rowId xmlns:a16="http://schemas.microsoft.com/office/drawing/2014/main" val="1923235779"/>
                  </a:ext>
                </a:extLst>
              </a:tr>
            </a:tbl>
          </a:graphicData>
        </a:graphic>
      </p:graphicFrame>
      <p:sp>
        <p:nvSpPr>
          <p:cNvPr id="10" name="Tekstfelt 9">
            <a:extLst>
              <a:ext uri="{FF2B5EF4-FFF2-40B4-BE49-F238E27FC236}">
                <a16:creationId xmlns:a16="http://schemas.microsoft.com/office/drawing/2014/main" id="{8D9792C5-ADF5-4A1C-AABF-05254F375B11}"/>
              </a:ext>
            </a:extLst>
          </p:cNvPr>
          <p:cNvSpPr txBox="1"/>
          <p:nvPr/>
        </p:nvSpPr>
        <p:spPr>
          <a:xfrm>
            <a:off x="772119" y="4942034"/>
            <a:ext cx="10515600" cy="1200329"/>
          </a:xfrm>
          <a:prstGeom prst="rect">
            <a:avLst/>
          </a:prstGeom>
          <a:noFill/>
        </p:spPr>
        <p:txBody>
          <a:bodyPr wrap="square">
            <a:spAutoFit/>
          </a:bodyPr>
          <a:lstStyle/>
          <a:p>
            <a:pPr algn="just"/>
            <a:r>
              <a:rPr lang="da-DK" sz="1200" dirty="0">
                <a:latin typeface="Franklin Gothic Book" panose="020B0503020102020204" pitchFamily="34" charset="0"/>
                <a:cs typeface="Times New Roman" panose="02020603050405020304" pitchFamily="18" charset="0"/>
              </a:rPr>
              <a:t>Jævnfør punkt 3.6 i de justerede vedtægter (se dagsordenens punkt 5), kan en revisionsvirksomhed alene (for)blive medlem af foreningen, hvis alle aktive godkendte revisorer, som er ansat i eller (med)ejer af revisionsvirksomheden, og som foreningen ønsker at have som medlem, får og opretholder medlemskab som Personligt Revisormedlem. Tillige kan en aktiv godkendt revisor, som er ansat i eller (med)ejer af en revisionsvirksomhed, alene (for)blive medlem, hvis revisionsvirksomheden er medlem af foreningen.</a:t>
            </a:r>
          </a:p>
          <a:p>
            <a:pPr algn="just">
              <a:spcAft>
                <a:spcPts val="0"/>
              </a:spcAft>
            </a:pPr>
            <a:r>
              <a:rPr lang="da-DK" sz="1200" dirty="0">
                <a:latin typeface="Franklin Gothic Book" panose="020B0503020102020204" pitchFamily="34" charset="0"/>
                <a:ea typeface="Times New Roman" panose="02020603050405020304" pitchFamily="18" charset="0"/>
                <a:cs typeface="Times New Roman" panose="02020603050405020304" pitchFamily="18" charset="0"/>
              </a:rPr>
              <a:t> </a:t>
            </a:r>
          </a:p>
          <a:p>
            <a:pPr algn="just">
              <a:spcAft>
                <a:spcPts val="0"/>
              </a:spcAft>
            </a:pPr>
            <a:r>
              <a:rPr lang="da-DK" sz="1200" dirty="0">
                <a:latin typeface="Franklin Gothic Book" panose="020B0503020102020204" pitchFamily="34" charset="0"/>
                <a:ea typeface="Times New Roman" panose="02020603050405020304" pitchFamily="18" charset="0"/>
                <a:cs typeface="Times New Roman" panose="02020603050405020304" pitchFamily="18" charset="0"/>
              </a:rPr>
              <a:t>Opkrævningen af kontingentet følger fortsat kalenderåret og opkræves i to rater, hhv. per 1. januar og per 1. juli.  </a:t>
            </a:r>
          </a:p>
        </p:txBody>
      </p:sp>
    </p:spTree>
    <p:extLst>
      <p:ext uri="{BB962C8B-B14F-4D97-AF65-F5344CB8AC3E}">
        <p14:creationId xmlns:p14="http://schemas.microsoft.com/office/powerpoint/2010/main" val="3640674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budgetoverslag samt forslag til kontingent for det kommende regnskabsår</a:t>
            </a:r>
          </a:p>
        </p:txBody>
      </p:sp>
      <p:sp>
        <p:nvSpPr>
          <p:cNvPr id="3" name="Pladsholder til tekst 2">
            <a:extLst>
              <a:ext uri="{FF2B5EF4-FFF2-40B4-BE49-F238E27FC236}">
                <a16:creationId xmlns:a16="http://schemas.microsoft.com/office/drawing/2014/main" id="{D34A4173-76D7-4FBF-B9B6-C2FD32AB6BBB}"/>
              </a:ext>
            </a:extLst>
          </p:cNvPr>
          <p:cNvSpPr>
            <a:spLocks noGrp="1"/>
          </p:cNvSpPr>
          <p:nvPr>
            <p:ph type="body" idx="1"/>
          </p:nvPr>
        </p:nvSpPr>
        <p:spPr/>
        <p:txBody>
          <a:bodyPr/>
          <a:lstStyle/>
          <a:p>
            <a:endParaRPr lang="da-DK"/>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28819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08856-924A-416D-95E9-2D194CA98389}"/>
              </a:ext>
            </a:extLst>
          </p:cNvPr>
          <p:cNvSpPr>
            <a:spLocks noGrp="1"/>
          </p:cNvSpPr>
          <p:nvPr>
            <p:ph type="title"/>
          </p:nvPr>
        </p:nvSpPr>
        <p:spPr/>
        <p:txBody>
          <a:bodyPr/>
          <a:lstStyle/>
          <a:p>
            <a:r>
              <a:rPr lang="da-DK" dirty="0"/>
              <a:t>Pkt. 2: Beretning fra bestyrelsen</a:t>
            </a:r>
          </a:p>
        </p:txBody>
      </p:sp>
      <p:sp>
        <p:nvSpPr>
          <p:cNvPr id="3" name="Pladsholder til indhold 2">
            <a:extLst>
              <a:ext uri="{FF2B5EF4-FFF2-40B4-BE49-F238E27FC236}">
                <a16:creationId xmlns:a16="http://schemas.microsoft.com/office/drawing/2014/main" id="{F53DDC69-C731-46A0-BF0C-5CA1ABD0FF28}"/>
              </a:ext>
            </a:extLst>
          </p:cNvPr>
          <p:cNvSpPr>
            <a:spLocks noGrp="1"/>
          </p:cNvSpPr>
          <p:nvPr>
            <p:ph idx="1"/>
          </p:nvPr>
        </p:nvSpPr>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33E9AC07-FF52-4198-9BED-4E2DAFF4257D}"/>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004862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7: Forslag fremsat af medlemmerne</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
        <p:nvSpPr>
          <p:cNvPr id="6" name="Tekstfelt 5">
            <a:extLst>
              <a:ext uri="{FF2B5EF4-FFF2-40B4-BE49-F238E27FC236}">
                <a16:creationId xmlns:a16="http://schemas.microsoft.com/office/drawing/2014/main" id="{AE5CB556-2D3E-4F16-B43C-E00E2B4EF72A}"/>
              </a:ext>
            </a:extLst>
          </p:cNvPr>
          <p:cNvSpPr txBox="1"/>
          <p:nvPr/>
        </p:nvSpPr>
        <p:spPr>
          <a:xfrm>
            <a:off x="3540155" y="3338818"/>
            <a:ext cx="4689446" cy="646331"/>
          </a:xfrm>
          <a:prstGeom prst="rect">
            <a:avLst/>
          </a:prstGeom>
          <a:noFill/>
        </p:spPr>
        <p:txBody>
          <a:bodyPr wrap="square" rtlCol="0">
            <a:spAutoFit/>
          </a:bodyPr>
          <a:lstStyle/>
          <a:p>
            <a:pPr algn="ctr"/>
            <a:r>
              <a:rPr lang="da-DK" b="1" dirty="0">
                <a:latin typeface="Franklin Gothic Book" panose="020B0503020102020204" pitchFamily="34" charset="0"/>
              </a:rPr>
              <a:t>Bestyrelsen har ikke modtaget forslag fra medlemmerne. </a:t>
            </a:r>
          </a:p>
        </p:txBody>
      </p:sp>
    </p:spTree>
    <p:extLst>
      <p:ext uri="{BB962C8B-B14F-4D97-AF65-F5344CB8AC3E}">
        <p14:creationId xmlns:p14="http://schemas.microsoft.com/office/powerpoint/2010/main" val="302943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8: Valg af formand</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buNone/>
            </a:pPr>
            <a:r>
              <a:rPr lang="da-DK" dirty="0"/>
              <a:t>V/ dirigent, Anders Lavesen og formand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597638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8: Valg af formand</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lnSpc>
                <a:spcPct val="100000"/>
              </a:lnSpc>
              <a:buNone/>
            </a:pPr>
            <a:r>
              <a:rPr lang="da-DK" sz="1800" dirty="0">
                <a:effectLst/>
                <a:ea typeface="Times New Roman" panose="02020603050405020304" pitchFamily="18" charset="0"/>
                <a:cs typeface="Verdana" panose="020B0604030504040204" pitchFamily="34" charset="0"/>
              </a:rPr>
              <a:t>I henhold til punkt 9.3 i vedtægten vælges bestyrelsesformanden for tre år ad gangen. Ved generalforsamlingen udtræder nuværende formand, Statsautoriseret revisor </a:t>
            </a:r>
            <a:r>
              <a:rPr lang="da-DK" sz="1800" b="1" dirty="0">
                <a:effectLst/>
                <a:ea typeface="Times New Roman" panose="02020603050405020304" pitchFamily="18" charset="0"/>
                <a:cs typeface="Verdana" panose="020B0604030504040204" pitchFamily="34" charset="0"/>
              </a:rPr>
              <a:t>Peter Gath</a:t>
            </a:r>
            <a:r>
              <a:rPr lang="da-DK" sz="1800" dirty="0">
                <a:effectLst/>
                <a:ea typeface="Times New Roman" panose="02020603050405020304" pitchFamily="18" charset="0"/>
                <a:cs typeface="Verdana" panose="020B0604030504040204" pitchFamily="34" charset="0"/>
              </a:rPr>
              <a:t>, således af bestyrelsen. </a:t>
            </a:r>
          </a:p>
          <a:p>
            <a:pPr marL="0" indent="0">
              <a:lnSpc>
                <a:spcPct val="100000"/>
              </a:lnSpc>
              <a:buNone/>
            </a:pPr>
            <a:endParaRPr lang="da-DK" sz="1800" dirty="0">
              <a:solidFill>
                <a:srgbClr val="000000"/>
              </a:solidFill>
              <a:effectLst/>
              <a:ea typeface="Times New Roman" panose="02020603050405020304" pitchFamily="18" charset="0"/>
              <a:cs typeface="Verdana" panose="020B0604030504040204" pitchFamily="34" charset="0"/>
            </a:endParaRPr>
          </a:p>
          <a:p>
            <a:pPr marL="0" indent="0">
              <a:lnSpc>
                <a:spcPct val="100000"/>
              </a:lnSpc>
              <a:buNone/>
            </a:pPr>
            <a:r>
              <a:rPr lang="da-DK" sz="1800" b="1" u="sng" dirty="0">
                <a:effectLst/>
                <a:ea typeface="Times New Roman" panose="02020603050405020304" pitchFamily="18" charset="0"/>
                <a:cs typeface="Verdana" panose="020B0604030504040204" pitchFamily="34" charset="0"/>
              </a:rPr>
              <a:t>Bestyrelsen foreslår som ny formand:</a:t>
            </a:r>
          </a:p>
          <a:p>
            <a:pPr marL="0" lvl="0" indent="0">
              <a:lnSpc>
                <a:spcPct val="100000"/>
              </a:lnSpc>
              <a:buNone/>
            </a:pPr>
            <a:r>
              <a:rPr lang="da-DK" sz="1800" dirty="0">
                <a:effectLst/>
                <a:ea typeface="Times New Roman" panose="02020603050405020304" pitchFamily="18" charset="0"/>
                <a:cs typeface="Verdana" panose="020B0604030504040204" pitchFamily="34" charset="0"/>
              </a:rPr>
              <a:t>Statsautoriseret revisor, </a:t>
            </a:r>
            <a:r>
              <a:rPr lang="da-DK" sz="1800" b="1" dirty="0">
                <a:effectLst/>
                <a:ea typeface="Times New Roman" panose="02020603050405020304" pitchFamily="18" charset="0"/>
                <a:cs typeface="Verdana" panose="020B0604030504040204" pitchFamily="34" charset="0"/>
              </a:rPr>
              <a:t>Lars Kronow</a:t>
            </a:r>
            <a:r>
              <a:rPr lang="da-DK" sz="1800" dirty="0">
                <a:effectLst/>
                <a:ea typeface="Times New Roman" panose="02020603050405020304" pitchFamily="18" charset="0"/>
                <a:cs typeface="Verdana" panose="020B0604030504040204" pitchFamily="34" charset="0"/>
              </a:rPr>
              <a:t>, Deloitte</a:t>
            </a:r>
          </a:p>
          <a:p>
            <a:pPr marL="0" indent="0">
              <a:buNone/>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98316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valg af ny formand for FSR – danske revisorer</a:t>
            </a:r>
          </a:p>
        </p:txBody>
      </p:sp>
      <p:sp>
        <p:nvSpPr>
          <p:cNvPr id="3" name="Pladsholder til tekst 2">
            <a:extLst>
              <a:ext uri="{FF2B5EF4-FFF2-40B4-BE49-F238E27FC236}">
                <a16:creationId xmlns:a16="http://schemas.microsoft.com/office/drawing/2014/main" id="{D34A4173-76D7-4FBF-B9B6-C2FD32AB6BBB}"/>
              </a:ext>
            </a:extLst>
          </p:cNvPr>
          <p:cNvSpPr>
            <a:spLocks noGrp="1"/>
          </p:cNvSpPr>
          <p:nvPr>
            <p:ph type="body" idx="1"/>
          </p:nvPr>
        </p:nvSpPr>
        <p:spPr/>
        <p:txBody>
          <a:bodyPr/>
          <a:lstStyle/>
          <a:p>
            <a:endParaRPr lang="da-DK"/>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056152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9: Valg af bestyrelsesmedlemmer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buNone/>
            </a:pPr>
            <a:r>
              <a:rPr lang="da-DK" dirty="0"/>
              <a:t>V/ dirigent, Anders Lavesen og formand Peter Gath</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859282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9: Valg af bestyrelsesmedlemmer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795463"/>
            <a:ext cx="10515600" cy="4257676"/>
          </a:xfrm>
        </p:spPr>
        <p:txBody>
          <a:bodyPr>
            <a:normAutofit fontScale="77500" lnSpcReduction="20000"/>
          </a:bodyPr>
          <a:lstStyle/>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Bestyrelsen indstiller genvalg af følgende medlemmer af bestyrelsen:</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Registreret revisor Jens Sørensen, </a:t>
            </a:r>
            <a:r>
              <a:rPr lang="da-DK" sz="1800" dirty="0" err="1">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TimeGruppen</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Lau Bent Baun, KPMG</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Jørgen Kjer, BDO</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Cand. merc. </a:t>
            </a:r>
            <a:r>
              <a:rPr lang="da-DK" sz="1800" dirty="0" err="1">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aud</a:t>
            </a: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 Janick Klose</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Bestyrelsen indstiller valg af følgende medlemmer til bestyrelsen:</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Anders Stig Lauritsen, PwC</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Jens Thordahl Nøhr, EY</a:t>
            </a:r>
            <a:b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b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Alle medlemmer vælges for to år. </a:t>
            </a:r>
          </a:p>
          <a:p>
            <a:pPr marL="0" indent="0">
              <a:lnSpc>
                <a:spcPct val="120000"/>
              </a:lnSpc>
              <a:buNone/>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Nuværende bestyrelsesmedlemmer, Statsautoriseret revisor Peter Gath og Statsautoriseret revisor Erik Stener Jørgensen, udtræder af bestyrelsen som følge af hhv. formandsperiodeudløb og pensionering fra PwC. </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buNone/>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2312511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valg af bestyrelsesmedlemmer</a:t>
            </a:r>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813546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10: Valg af medlemmer til Responsumudvalget</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buNone/>
            </a:pPr>
            <a:r>
              <a:rPr lang="da-DK" dirty="0"/>
              <a:t>V/ dirigent, Anders Lavesen</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813995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10: Valg af medlemmer til Responsumudvalget</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795463"/>
            <a:ext cx="10515600" cy="4257676"/>
          </a:xfrm>
        </p:spPr>
        <p:txBody>
          <a:bodyPr>
            <a:normAutofit fontScale="62500" lnSpcReduction="20000"/>
          </a:bodyPr>
          <a:lstStyle/>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På valg og villige til genvalg er: </a:t>
            </a:r>
            <a:endPar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Peter Rasborg, BDO</a:t>
            </a: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Torben Ahle Pedersen, EY</a:t>
            </a:r>
            <a:endPar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Vibeke Düring Reyes Jensen, INFO:REVISION*</a:t>
            </a:r>
            <a:endPar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Ønsker ikke genvalg: </a:t>
            </a:r>
            <a:endPar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Henrik Z. Hansen, Deloitte </a:t>
            </a:r>
            <a:endPar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Udtræder af udvalget:</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Brian Stubtoft, Beierholm</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da-DK" sz="1800" b="1"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Udvalget indstiller til nyvalg:</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Eskild Nørregaard Jakobsen, Deloitte.</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anose="05050102010706020507" pitchFamily="18" charset="2"/>
              <a:buChar char=""/>
            </a:pP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Statsautoriseret revisor Thomas Thomsen, Beierholm</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br>
              <a:rPr lang="da-DK" sz="1800" dirty="0">
                <a:solidFill>
                  <a:srgbClr val="000000"/>
                </a:solidFill>
                <a:ea typeface="Times New Roman" panose="02020603050405020304" pitchFamily="18" charset="0"/>
                <a:cs typeface="Times New Roman" panose="02020603050405020304" pitchFamily="18" charset="0"/>
              </a:rPr>
            </a:br>
            <a:r>
              <a:rPr lang="da-DK" sz="1800" dirty="0">
                <a:solidFill>
                  <a:srgbClr val="000000"/>
                </a:solidFill>
                <a:effectLst/>
                <a:latin typeface="Franklin Gothic Book" panose="020B0503020102020204" pitchFamily="34" charset="0"/>
                <a:ea typeface="Times New Roman" panose="02020603050405020304" pitchFamily="18" charset="0"/>
                <a:cs typeface="Times New Roman" panose="02020603050405020304" pitchFamily="18" charset="0"/>
              </a:rPr>
              <a:t>Alle medlemmer vælges for to år. </a:t>
            </a: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buNone/>
            </a:pPr>
            <a:r>
              <a:rPr lang="da-DK" sz="1800" dirty="0">
                <a:solidFill>
                  <a:srgbClr val="000000"/>
                </a:solidFill>
                <a:ea typeface="Times New Roman" panose="02020603050405020304" pitchFamily="18" charset="0"/>
                <a:cs typeface="Times New Roman" panose="02020603050405020304" pitchFamily="18" charset="0"/>
              </a:rPr>
              <a:t>*Genvalg af Statsautoriseret revisor Vibeke Düring Reyes Jensen til Responsumudvalget forudsætter generalforsamlingens godkendelse af bestyrelsens forslag til ændret vedtægt, som fremsat under pkt. 5.  </a:t>
            </a:r>
            <a:endParaRPr lang="da-DK" sz="1800" dirty="0">
              <a:solidFill>
                <a:srgbClr val="000000"/>
              </a:solidFill>
              <a:latin typeface="Verdana" panose="020B0604030504040204" pitchFamily="34" charset="0"/>
              <a:ea typeface="Calibri" panose="020F0502020204030204" pitchFamily="34" charset="0"/>
              <a:cs typeface="Calibri" panose="020F0502020204030204" pitchFamily="34" charset="0"/>
            </a:endParaRPr>
          </a:p>
          <a:p>
            <a:pPr marL="0" indent="0">
              <a:lnSpc>
                <a:spcPct val="120000"/>
              </a:lnSpc>
              <a:buNone/>
            </a:pPr>
            <a:endParaRPr lang="da-DK" sz="1800" dirty="0">
              <a:solidFill>
                <a:srgbClr val="787878"/>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buNone/>
            </a:pPr>
            <a:endParaRPr lang="da-DK" dirty="0"/>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645107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valg af til Responsumudvalget</a:t>
            </a:r>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85850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Politikernes fokus på tillid og ordentlighed</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200" y="1825625"/>
            <a:ext cx="5181600" cy="4351338"/>
          </a:xfrm>
        </p:spPr>
        <p:txBody>
          <a:bodyPr>
            <a:normAutofit/>
          </a:bodyPr>
          <a:lstStyle/>
          <a:p>
            <a:pPr lvl="1">
              <a:buBlip>
                <a:blip r:embed="rId2"/>
              </a:buBlip>
            </a:pPr>
            <a:r>
              <a:rPr lang="da-DK" sz="2000" dirty="0"/>
              <a:t>Fokus på at bekæmpe hvidvask, skattesnyd og reducere skattegælden for at styrke samfundskontrakten</a:t>
            </a:r>
          </a:p>
          <a:p>
            <a:pPr lvl="1">
              <a:buBlip>
                <a:blip r:embed="rId2"/>
              </a:buBlip>
            </a:pPr>
            <a:r>
              <a:rPr lang="da-DK" sz="2000" dirty="0"/>
              <a:t>Større hensyn til de klimatiske og miljømæssige konsekvenser af lovgivningen og den økonomiske politik</a:t>
            </a:r>
          </a:p>
          <a:p>
            <a:pPr lvl="1">
              <a:buBlip>
                <a:blip r:embed="rId2"/>
              </a:buBlip>
            </a:pPr>
            <a:r>
              <a:rPr lang="da-DK" sz="2000" dirty="0"/>
              <a:t>Revisorerne en del af løsningen – med erklæringer, bistand til rapportering og supplerende kontrol. </a:t>
            </a:r>
          </a:p>
        </p:txBody>
      </p:sp>
      <p:pic>
        <p:nvPicPr>
          <p:cNvPr id="7" name="Picture 4" descr="Søndagsudflugten: Her er blevet udskrevet skatter i over 1.000 år">
            <a:extLst>
              <a:ext uri="{FF2B5EF4-FFF2-40B4-BE49-F238E27FC236}">
                <a16:creationId xmlns:a16="http://schemas.microsoft.com/office/drawing/2014/main" id="{70A9907E-5286-493C-98A5-722C16B0E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5" r="14174" b="-3"/>
          <a:stretch/>
        </p:blipFill>
        <p:spPr bwMode="auto">
          <a:xfrm>
            <a:off x="61722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16921706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11: Valg revisor og revisorsuppleanter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690688"/>
            <a:ext cx="10515600" cy="4257676"/>
          </a:xfrm>
        </p:spPr>
        <p:txBody>
          <a:bodyPr/>
          <a:lstStyle/>
          <a:p>
            <a:pPr marL="0" indent="0">
              <a:buNone/>
            </a:pPr>
            <a:r>
              <a:rPr lang="da-DK" dirty="0"/>
              <a:t>V/ dirigent, Anders Lavesen</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1632837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8EB7-8F5C-4B5D-B86F-23F7BF78A79E}"/>
              </a:ext>
            </a:extLst>
          </p:cNvPr>
          <p:cNvSpPr>
            <a:spLocks noGrp="1"/>
          </p:cNvSpPr>
          <p:nvPr>
            <p:ph type="title"/>
          </p:nvPr>
        </p:nvSpPr>
        <p:spPr/>
        <p:txBody>
          <a:bodyPr>
            <a:normAutofit/>
          </a:bodyPr>
          <a:lstStyle/>
          <a:p>
            <a:r>
              <a:rPr lang="da-DK" dirty="0"/>
              <a:t>Pkt. 11: Valg revisor og revisorsuppleanter</a:t>
            </a:r>
          </a:p>
        </p:txBody>
      </p:sp>
      <p:sp>
        <p:nvSpPr>
          <p:cNvPr id="3" name="Pladsholder til indhold 2">
            <a:extLst>
              <a:ext uri="{FF2B5EF4-FFF2-40B4-BE49-F238E27FC236}">
                <a16:creationId xmlns:a16="http://schemas.microsoft.com/office/drawing/2014/main" id="{698F9392-E97A-47B0-9324-3E8E76F58E98}"/>
              </a:ext>
            </a:extLst>
          </p:cNvPr>
          <p:cNvSpPr>
            <a:spLocks noGrp="1"/>
          </p:cNvSpPr>
          <p:nvPr>
            <p:ph idx="1"/>
          </p:nvPr>
        </p:nvSpPr>
        <p:spPr>
          <a:xfrm>
            <a:off x="838200" y="1871662"/>
            <a:ext cx="10515600" cy="4257676"/>
          </a:xfrm>
        </p:spPr>
        <p:txBody>
          <a:bodyPr/>
          <a:lstStyle/>
          <a:p>
            <a:pPr marL="0" indent="0">
              <a:lnSpc>
                <a:spcPct val="115000"/>
              </a:lnSpc>
              <a:buNone/>
            </a:pPr>
            <a:r>
              <a:rPr lang="da-DK" sz="1800" dirty="0">
                <a:effectLst/>
                <a:ea typeface="Times New Roman" panose="02020603050405020304" pitchFamily="18" charset="0"/>
                <a:cs typeface="Verdana" panose="020B0604030504040204" pitchFamily="34" charset="0"/>
              </a:rPr>
              <a:t>Bestyrelsen foreslår, at nedenstående vælges som revisor, henholdsvis revisorsuppleant:</a:t>
            </a:r>
            <a:br>
              <a:rPr lang="da-DK" sz="1800" dirty="0">
                <a:effectLst/>
                <a:ea typeface="Times New Roman" panose="02020603050405020304" pitchFamily="18" charset="0"/>
                <a:cs typeface="Verdana" panose="020B0604030504040204" pitchFamily="34" charset="0"/>
              </a:rPr>
            </a:br>
            <a:endParaRPr lang="da-DK" sz="1800" dirty="0">
              <a:effectLst/>
              <a:ea typeface="Times New Roman" panose="02020603050405020304" pitchFamily="18" charset="0"/>
              <a:cs typeface="Verdana" panose="020B0604030504040204" pitchFamily="34" charset="0"/>
            </a:endParaRPr>
          </a:p>
          <a:p>
            <a:pPr marL="342900" lvl="0" indent="-342900">
              <a:lnSpc>
                <a:spcPct val="115000"/>
              </a:lnSpc>
              <a:buFont typeface="Symbol" panose="05050102010706020507" pitchFamily="18" charset="2"/>
              <a:buChar char=""/>
            </a:pPr>
            <a:r>
              <a:rPr lang="da-DK" sz="1800" b="1" dirty="0">
                <a:effectLst/>
                <a:ea typeface="Times New Roman" panose="02020603050405020304" pitchFamily="18" charset="0"/>
                <a:cs typeface="Verdana" panose="020B0604030504040204" pitchFamily="34" charset="0"/>
              </a:rPr>
              <a:t>Michael Winther Rasmussen</a:t>
            </a:r>
            <a:r>
              <a:rPr lang="da-DK" sz="1800" dirty="0">
                <a:effectLst/>
                <a:ea typeface="Times New Roman" panose="02020603050405020304" pitchFamily="18" charset="0"/>
                <a:cs typeface="Verdana" panose="020B0604030504040204" pitchFamily="34" charset="0"/>
              </a:rPr>
              <a:t>, Grant Thornton</a:t>
            </a:r>
          </a:p>
          <a:p>
            <a:pPr marL="342900" lvl="0" indent="-342900">
              <a:lnSpc>
                <a:spcPct val="115000"/>
              </a:lnSpc>
              <a:buFont typeface="Symbol" panose="05050102010706020507" pitchFamily="18" charset="2"/>
              <a:buChar char=""/>
            </a:pPr>
            <a:r>
              <a:rPr lang="da-DK" sz="1800" b="1" dirty="0">
                <a:effectLst/>
                <a:ea typeface="Times New Roman" panose="02020603050405020304" pitchFamily="18" charset="0"/>
                <a:cs typeface="Verdana" panose="020B0604030504040204" pitchFamily="34" charset="0"/>
              </a:rPr>
              <a:t>Stefan Sølvhøj Johansen</a:t>
            </a:r>
            <a:r>
              <a:rPr lang="da-DK" sz="1800" dirty="0">
                <a:effectLst/>
                <a:ea typeface="Times New Roman" panose="02020603050405020304" pitchFamily="18" charset="0"/>
                <a:cs typeface="Verdana" panose="020B0604030504040204" pitchFamily="34" charset="0"/>
              </a:rPr>
              <a:t>, Piaster Revisorerne</a:t>
            </a:r>
          </a:p>
        </p:txBody>
      </p:sp>
      <p:sp>
        <p:nvSpPr>
          <p:cNvPr id="4" name="Pladsholder til sidefod 3">
            <a:extLst>
              <a:ext uri="{FF2B5EF4-FFF2-40B4-BE49-F238E27FC236}">
                <a16:creationId xmlns:a16="http://schemas.microsoft.com/office/drawing/2014/main" id="{6644753A-F3EE-473B-82BA-1C718B78C9F9}"/>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3026906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E8233-7287-473B-A849-D71DD64B23EF}"/>
              </a:ext>
            </a:extLst>
          </p:cNvPr>
          <p:cNvSpPr>
            <a:spLocks noGrp="1"/>
          </p:cNvSpPr>
          <p:nvPr>
            <p:ph type="title"/>
          </p:nvPr>
        </p:nvSpPr>
        <p:spPr/>
        <p:txBody>
          <a:bodyPr/>
          <a:lstStyle/>
          <a:p>
            <a:r>
              <a:rPr lang="da-DK" dirty="0"/>
              <a:t>Godkendelse af valg af revisor og revisorsuppleanter</a:t>
            </a:r>
          </a:p>
        </p:txBody>
      </p:sp>
      <p:sp>
        <p:nvSpPr>
          <p:cNvPr id="4" name="Pladsholder til sidefod 3">
            <a:extLst>
              <a:ext uri="{FF2B5EF4-FFF2-40B4-BE49-F238E27FC236}">
                <a16:creationId xmlns:a16="http://schemas.microsoft.com/office/drawing/2014/main" id="{9065C0BF-4BA9-4EE5-BD5E-D4B917D39175}"/>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4161041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08856-924A-416D-95E9-2D194CA98389}"/>
              </a:ext>
            </a:extLst>
          </p:cNvPr>
          <p:cNvSpPr>
            <a:spLocks noGrp="1"/>
          </p:cNvSpPr>
          <p:nvPr>
            <p:ph type="title"/>
          </p:nvPr>
        </p:nvSpPr>
        <p:spPr/>
        <p:txBody>
          <a:bodyPr/>
          <a:lstStyle/>
          <a:p>
            <a:r>
              <a:rPr lang="da-DK" dirty="0"/>
              <a:t>Pkt. 12: Eventuelt</a:t>
            </a:r>
          </a:p>
        </p:txBody>
      </p:sp>
      <p:sp>
        <p:nvSpPr>
          <p:cNvPr id="3" name="Pladsholder til indhold 2">
            <a:extLst>
              <a:ext uri="{FF2B5EF4-FFF2-40B4-BE49-F238E27FC236}">
                <a16:creationId xmlns:a16="http://schemas.microsoft.com/office/drawing/2014/main" id="{F53DDC69-C731-46A0-BF0C-5CA1ABD0FF28}"/>
              </a:ext>
            </a:extLst>
          </p:cNvPr>
          <p:cNvSpPr>
            <a:spLocks noGrp="1"/>
          </p:cNvSpPr>
          <p:nvPr>
            <p:ph idx="1"/>
          </p:nvPr>
        </p:nvSpPr>
        <p:spPr/>
        <p:txBody>
          <a:bodyPr/>
          <a:lstStyle/>
          <a:p>
            <a:pPr marL="0" indent="0">
              <a:buNone/>
            </a:pPr>
            <a:r>
              <a:rPr lang="da-DK" dirty="0"/>
              <a:t>V/ formand for FSR – danske revisorer, Peter Gath</a:t>
            </a:r>
          </a:p>
        </p:txBody>
      </p:sp>
      <p:sp>
        <p:nvSpPr>
          <p:cNvPr id="4" name="Pladsholder til sidefod 3">
            <a:extLst>
              <a:ext uri="{FF2B5EF4-FFF2-40B4-BE49-F238E27FC236}">
                <a16:creationId xmlns:a16="http://schemas.microsoft.com/office/drawing/2014/main" id="{33E9AC07-FF52-4198-9BED-4E2DAFF4257D}"/>
              </a:ext>
            </a:extLst>
          </p:cNvPr>
          <p:cNvSpPr>
            <a:spLocks noGrp="1"/>
          </p:cNvSpPr>
          <p:nvPr>
            <p:ph type="ftr" sz="quarter" idx="11"/>
          </p:nvPr>
        </p:nvSpPr>
        <p:spPr/>
        <p:txBody>
          <a:bodyPr/>
          <a:lstStyle/>
          <a:p>
            <a:r>
              <a:rPr lang="da-DK" dirty="0"/>
              <a:t>Ordinær generalforsamling 2020</a:t>
            </a:r>
          </a:p>
        </p:txBody>
      </p:sp>
    </p:spTree>
    <p:extLst>
      <p:ext uri="{BB962C8B-B14F-4D97-AF65-F5344CB8AC3E}">
        <p14:creationId xmlns:p14="http://schemas.microsoft.com/office/powerpoint/2010/main" val="2548561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COVID-19</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200" y="1825625"/>
            <a:ext cx="5181600" cy="4351338"/>
          </a:xfrm>
        </p:spPr>
        <p:txBody>
          <a:bodyPr>
            <a:normAutofit lnSpcReduction="10000"/>
          </a:bodyPr>
          <a:lstStyle/>
          <a:p>
            <a:pPr lvl="1"/>
            <a:r>
              <a:rPr lang="da-DK" sz="2000" dirty="0"/>
              <a:t>Fælleserklæring med Regeringen og Erhvervsministeren</a:t>
            </a:r>
          </a:p>
          <a:p>
            <a:pPr lvl="1"/>
            <a:r>
              <a:rPr lang="da-DK" sz="2000" dirty="0"/>
              <a:t>Løbende dialog med myndigheder om indhold af lovgivning,  fortolkning af vejledninger og bekendtgørelse m.v. </a:t>
            </a:r>
          </a:p>
          <a:p>
            <a:pPr lvl="1"/>
            <a:r>
              <a:rPr lang="da-DK" sz="2000" dirty="0"/>
              <a:t>Foreningen satte i lyset af den ekstraordinære situation fra start ressourcerne ind på at klæde medlemmerne bedst muligt på til at håndtere de mange ekstraopgaver, som branchen er blevet pålagt</a:t>
            </a:r>
          </a:p>
          <a:p>
            <a:pPr lvl="1"/>
            <a:r>
              <a:rPr lang="da-DK" sz="2000" dirty="0"/>
              <a:t>Løbende udsendelse af nyhedsbreve til +2.000 medlemmer med specifikt fokus på </a:t>
            </a:r>
            <a:r>
              <a:rPr lang="da-DK" sz="2000" dirty="0" err="1"/>
              <a:t>corona</a:t>
            </a:r>
            <a:r>
              <a:rPr lang="da-DK" sz="2000" dirty="0"/>
              <a:t>, udarbejdelse af vejledninger, podcasts, webinarer og faglig hotline</a:t>
            </a:r>
          </a:p>
          <a:p>
            <a:pPr lvl="1"/>
            <a:endParaRPr lang="da-DK" sz="2000" dirty="0"/>
          </a:p>
          <a:p>
            <a:pPr lvl="1"/>
            <a:endParaRPr lang="da-DK" sz="2000" dirty="0"/>
          </a:p>
        </p:txBody>
      </p:sp>
      <p:pic>
        <p:nvPicPr>
          <p:cNvPr id="5" name="Picture 8" descr="Influenza, covid-19 eller almindelig forkølelse? Få overblik over  symptomerne | TV MIDTVEST">
            <a:extLst>
              <a:ext uri="{FF2B5EF4-FFF2-40B4-BE49-F238E27FC236}">
                <a16:creationId xmlns:a16="http://schemas.microsoft.com/office/drawing/2014/main" id="{E959A0C3-8E43-4369-981B-C3B21A3A8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22" r="8995" b="-1"/>
          <a:stretch/>
        </p:blipFill>
        <p:spPr bwMode="auto">
          <a:xfrm>
            <a:off x="6172200" y="1825625"/>
            <a:ext cx="5181600" cy="4351338"/>
          </a:xfrm>
          <a:prstGeom prst="rect">
            <a:avLst/>
          </a:prstGeom>
          <a:solidFill>
            <a:srgbClr val="FFFFFF"/>
          </a:solid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227052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Revisionspligten til politisk genforhandling</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200" y="1825625"/>
            <a:ext cx="5181600" cy="4351338"/>
          </a:xfrm>
        </p:spPr>
        <p:txBody>
          <a:bodyPr>
            <a:normAutofit lnSpcReduction="10000"/>
          </a:bodyPr>
          <a:lstStyle/>
          <a:p>
            <a:pPr lvl="1">
              <a:lnSpc>
                <a:spcPct val="100000"/>
              </a:lnSpc>
            </a:pPr>
            <a:r>
              <a:rPr lang="da-DK" sz="1500" dirty="0"/>
              <a:t>I April 2020 blev der indgået aftale om den fremtidige skattekontrol. Her hedder det: ”Partierne er enige om, at revision kan være et værdifuldt supplement til skattekontrollen i forhold til at sikre højere grad af regelefterlevelse”.</a:t>
            </a:r>
          </a:p>
          <a:p>
            <a:pPr lvl="1">
              <a:lnSpc>
                <a:spcPct val="100000"/>
              </a:lnSpc>
            </a:pPr>
            <a:r>
              <a:rPr lang="da-DK" sz="1500" dirty="0"/>
              <a:t>Erhvervsministeren har udtalt, at Regeringen vil indkalde Folketingets partier til en drøftelse om revisionspligt efter sommerferien. </a:t>
            </a:r>
          </a:p>
          <a:p>
            <a:pPr lvl="1">
              <a:lnSpc>
                <a:spcPct val="100000"/>
              </a:lnSpc>
            </a:pPr>
            <a:r>
              <a:rPr lang="da-DK" sz="1500" dirty="0"/>
              <a:t>Foreningen har igennem flere år dokumenteret afledte effekter i form af tabt skatteprovenu og manglende regelefterlevelse, når revision eller revisor vælges fra</a:t>
            </a:r>
          </a:p>
          <a:p>
            <a:pPr lvl="1">
              <a:lnSpc>
                <a:spcPct val="100000"/>
              </a:lnSpc>
            </a:pPr>
            <a:r>
              <a:rPr lang="da-DK" sz="1500" dirty="0"/>
              <a:t>Foreningen lægger op til, at der findes en balanceret løsning, som tager hensyn til at det skal være let at drive virksomhed, men også at der er en fornuftig kontrol. Det behøver ikke nødvendigvis at være en fuld revision. Det vigtige er, at der er en revisorerklæring på regnskabet</a:t>
            </a:r>
          </a:p>
          <a:p>
            <a:pPr lvl="1"/>
            <a:endParaRPr lang="da-DK" sz="2800" dirty="0"/>
          </a:p>
        </p:txBody>
      </p:sp>
      <p:pic>
        <p:nvPicPr>
          <p:cNvPr id="9" name="Billede 8">
            <a:extLst>
              <a:ext uri="{FF2B5EF4-FFF2-40B4-BE49-F238E27FC236}">
                <a16:creationId xmlns:a16="http://schemas.microsoft.com/office/drawing/2014/main" id="{1ABA0434-3DBB-47C5-AFCD-4881E413ACC9}"/>
              </a:ext>
            </a:extLst>
          </p:cNvPr>
          <p:cNvPicPr>
            <a:picLocks noChangeAspect="1"/>
          </p:cNvPicPr>
          <p:nvPr/>
        </p:nvPicPr>
        <p:blipFill rotWithShape="1">
          <a:blip r:embed="rId2"/>
          <a:srcRect l="20600" r="1998" b="1"/>
          <a:stretch/>
        </p:blipFill>
        <p:spPr>
          <a:xfrm>
            <a:off x="6172200" y="1825625"/>
            <a:ext cx="5181600" cy="4351338"/>
          </a:xfrm>
          <a:prstGeom prst="rect">
            <a:avLst/>
          </a:prstGeom>
          <a:no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3284192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Liberalisering af erhvervsjuridiske ydelser</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200" y="1825625"/>
            <a:ext cx="6076950" cy="4351338"/>
          </a:xfrm>
        </p:spPr>
        <p:txBody>
          <a:bodyPr>
            <a:normAutofit fontScale="70000" lnSpcReduction="20000"/>
          </a:bodyPr>
          <a:lstStyle/>
          <a:p>
            <a:pPr lvl="1">
              <a:lnSpc>
                <a:spcPct val="110000"/>
              </a:lnSpc>
            </a:pPr>
            <a:r>
              <a:rPr lang="da-DK" sz="2000" dirty="0"/>
              <a:t>Høring af udkast til rapport fra Konkurrencerådet sætter fokus på konkurrencen i advokatbranchen</a:t>
            </a:r>
          </a:p>
          <a:p>
            <a:pPr lvl="1">
              <a:lnSpc>
                <a:spcPct val="110000"/>
              </a:lnSpc>
            </a:pPr>
            <a:r>
              <a:rPr lang="da-DK" sz="2000" dirty="0"/>
              <a:t>Det er forventningen, at rapporten indeholder anbefalinger til liberalisering af advokatmarkedet, som vil gøre det lettere for revisorer og andre at konkurrere på markedet for erhvervsjuridiske ydelser</a:t>
            </a:r>
          </a:p>
          <a:p>
            <a:pPr lvl="1">
              <a:lnSpc>
                <a:spcPct val="110000"/>
              </a:lnSpc>
            </a:pPr>
            <a:r>
              <a:rPr lang="da-DK" sz="2000" dirty="0"/>
              <a:t>FSR – danske revisorer har bidraget til Konkurrencerådets rapport med analyser, notater og inspiration blandt andet baseret på input fra en række andre europæiske lande</a:t>
            </a:r>
          </a:p>
          <a:p>
            <a:pPr lvl="1">
              <a:lnSpc>
                <a:spcPct val="110000"/>
              </a:lnSpc>
            </a:pPr>
            <a:r>
              <a:rPr lang="da-DK" sz="2000" dirty="0"/>
              <a:t>Foreningen ønsker at sikre en regulering, som afspejler den brancheglidning, der er sket på markedet for erhvervsjuridiske ydelser, hvor advokater, revisorer, managementkonsulenter og pengeinstitutternes rådgivere konkurrerer side om side</a:t>
            </a:r>
          </a:p>
          <a:p>
            <a:pPr lvl="1">
              <a:lnSpc>
                <a:spcPct val="110000"/>
              </a:lnSpc>
            </a:pPr>
            <a:r>
              <a:rPr lang="da-DK" sz="2000" dirty="0"/>
              <a:t>Foreningen anbefaler bl.a., at det skal være muligt at benytte sin advokattitel uden for advokatvirksomhed; at ejerskabsregler for advokatvirksomhed blødes op og at der skabes bedre mulighed for at kunne konkurrere på kuratormarkedet</a:t>
            </a:r>
          </a:p>
          <a:p>
            <a:pPr lvl="1">
              <a:lnSpc>
                <a:spcPct val="110000"/>
              </a:lnSpc>
            </a:pPr>
            <a:r>
              <a:rPr lang="da-DK" sz="2000" dirty="0"/>
              <a:t>Konkurrencerådets rapport forventes at ligge færdig ved årsskiftet 2020/21.</a:t>
            </a:r>
          </a:p>
        </p:txBody>
      </p:sp>
      <p:pic>
        <p:nvPicPr>
          <p:cNvPr id="5" name="Billede 4">
            <a:extLst>
              <a:ext uri="{FF2B5EF4-FFF2-40B4-BE49-F238E27FC236}">
                <a16:creationId xmlns:a16="http://schemas.microsoft.com/office/drawing/2014/main" id="{7E07D4D9-6B08-451F-8CC7-DADEE6D19BBA}"/>
              </a:ext>
            </a:extLst>
          </p:cNvPr>
          <p:cNvPicPr>
            <a:picLocks/>
          </p:cNvPicPr>
          <p:nvPr/>
        </p:nvPicPr>
        <p:blipFill>
          <a:blip r:embed="rId2"/>
          <a:stretch>
            <a:fillRect/>
          </a:stretch>
        </p:blipFill>
        <p:spPr>
          <a:xfrm>
            <a:off x="7315200" y="2420906"/>
            <a:ext cx="4038600" cy="3160776"/>
          </a:xfrm>
          <a:prstGeom prst="rect">
            <a:avLst/>
          </a:prstGeom>
          <a:no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10103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57C5D-D6AA-4FC2-A289-B4C3A5DCF0E3}"/>
              </a:ext>
            </a:extLst>
          </p:cNvPr>
          <p:cNvSpPr>
            <a:spLocks noGrp="1"/>
          </p:cNvSpPr>
          <p:nvPr>
            <p:ph type="title"/>
          </p:nvPr>
        </p:nvSpPr>
        <p:spPr>
          <a:xfrm>
            <a:off x="838200" y="365125"/>
            <a:ext cx="9211574" cy="1325563"/>
          </a:xfrm>
        </p:spPr>
        <p:txBody>
          <a:bodyPr anchor="ctr">
            <a:normAutofit/>
          </a:bodyPr>
          <a:lstStyle/>
          <a:p>
            <a:r>
              <a:rPr lang="da-DK" dirty="0"/>
              <a:t>Paradigmeskifte i kvalitetskontrollen</a:t>
            </a:r>
          </a:p>
        </p:txBody>
      </p:sp>
      <p:sp>
        <p:nvSpPr>
          <p:cNvPr id="3" name="Pladsholder til indhold 2">
            <a:extLst>
              <a:ext uri="{FF2B5EF4-FFF2-40B4-BE49-F238E27FC236}">
                <a16:creationId xmlns:a16="http://schemas.microsoft.com/office/drawing/2014/main" id="{54C21FB6-931C-417D-B79E-53A73FFA834E}"/>
              </a:ext>
            </a:extLst>
          </p:cNvPr>
          <p:cNvSpPr>
            <a:spLocks noGrp="1"/>
          </p:cNvSpPr>
          <p:nvPr>
            <p:ph sz="half" idx="1"/>
          </p:nvPr>
        </p:nvSpPr>
        <p:spPr>
          <a:xfrm>
            <a:off x="838199" y="1825625"/>
            <a:ext cx="5876925" cy="4351338"/>
          </a:xfrm>
        </p:spPr>
        <p:txBody>
          <a:bodyPr>
            <a:normAutofit/>
          </a:bodyPr>
          <a:lstStyle/>
          <a:p>
            <a:pPr lvl="1"/>
            <a:r>
              <a:rPr lang="da-DK" sz="2000" dirty="0"/>
              <a:t>Løbende dialog med Erhvervsstyrelsen har sammen med foreningens kvalitetshandlingsplan fra 2019 ført til et paradigmeskifte i kvalitetskontrollen</a:t>
            </a:r>
          </a:p>
          <a:p>
            <a:pPr lvl="1"/>
            <a:r>
              <a:rPr lang="da-DK" sz="2000" dirty="0"/>
              <a:t>Stikprøveudtagelse bliver i højere grad risikobaseret og datadrevet, og sker på baggrund af antallet af erklæringsopgaver</a:t>
            </a:r>
          </a:p>
          <a:p>
            <a:pPr lvl="1"/>
            <a:r>
              <a:rPr lang="da-DK" sz="2000" dirty="0"/>
              <a:t>Stikprøveudtagelsen af enkeltsager med afsæt i revisionsvirksomhedens interne kontrol</a:t>
            </a:r>
          </a:p>
          <a:p>
            <a:pPr lvl="1"/>
            <a:r>
              <a:rPr lang="da-DK" sz="2000" dirty="0"/>
              <a:t>Ensretning af kontrollen for PIE og non-PIE revisionsvirksomheder – kun et sæt retningslinjer</a:t>
            </a:r>
          </a:p>
          <a:p>
            <a:pPr lvl="1"/>
            <a:endParaRPr lang="da-DK" sz="2000" dirty="0"/>
          </a:p>
        </p:txBody>
      </p:sp>
      <p:pic>
        <p:nvPicPr>
          <p:cNvPr id="7" name="Billede 6">
            <a:extLst>
              <a:ext uri="{FF2B5EF4-FFF2-40B4-BE49-F238E27FC236}">
                <a16:creationId xmlns:a16="http://schemas.microsoft.com/office/drawing/2014/main" id="{8C0AC752-D0B7-45F1-9199-3064B87902F7}"/>
              </a:ext>
            </a:extLst>
          </p:cNvPr>
          <p:cNvPicPr>
            <a:picLocks/>
          </p:cNvPicPr>
          <p:nvPr/>
        </p:nvPicPr>
        <p:blipFill rotWithShape="1">
          <a:blip r:embed="rId2"/>
          <a:srcRect l="19935" r="4747"/>
          <a:stretch/>
        </p:blipFill>
        <p:spPr>
          <a:xfrm>
            <a:off x="6962775" y="1825625"/>
            <a:ext cx="4152900" cy="3641725"/>
          </a:xfrm>
          <a:prstGeom prst="rect">
            <a:avLst/>
          </a:prstGeom>
          <a:noFill/>
        </p:spPr>
      </p:pic>
      <p:sp>
        <p:nvSpPr>
          <p:cNvPr id="4" name="Pladsholder til sidefod 3">
            <a:extLst>
              <a:ext uri="{FF2B5EF4-FFF2-40B4-BE49-F238E27FC236}">
                <a16:creationId xmlns:a16="http://schemas.microsoft.com/office/drawing/2014/main" id="{EDAFED06-8759-4B3C-BBC1-0D04FBED34F6}"/>
              </a:ext>
            </a:extLst>
          </p:cNvPr>
          <p:cNvSpPr>
            <a:spLocks noGrp="1"/>
          </p:cNvSpPr>
          <p:nvPr>
            <p:ph type="ftr" sz="quarter" idx="11"/>
          </p:nvPr>
        </p:nvSpPr>
        <p:spPr>
          <a:xfrm>
            <a:off x="838200" y="6310312"/>
            <a:ext cx="2777836" cy="365125"/>
          </a:xfrm>
        </p:spPr>
        <p:txBody>
          <a:bodyPr anchor="ctr">
            <a:normAutofit/>
          </a:bodyPr>
          <a:lstStyle/>
          <a:p>
            <a:pPr>
              <a:spcAft>
                <a:spcPts val="600"/>
              </a:spcAft>
            </a:pPr>
            <a:r>
              <a:rPr lang="da-DK" sz="1400" dirty="0"/>
              <a:t>Ordinær generalforsamling 2020</a:t>
            </a:r>
          </a:p>
        </p:txBody>
      </p:sp>
    </p:spTree>
    <p:extLst>
      <p:ext uri="{BB962C8B-B14F-4D97-AF65-F5344CB8AC3E}">
        <p14:creationId xmlns:p14="http://schemas.microsoft.com/office/powerpoint/2010/main" val="1870341095"/>
      </p:ext>
    </p:extLst>
  </p:cSld>
  <p:clrMapOvr>
    <a:masterClrMapping/>
  </p:clrMapOvr>
</p:sld>
</file>

<file path=ppt/theme/theme1.xml><?xml version="1.0" encoding="utf-8"?>
<a:theme xmlns:a="http://schemas.openxmlformats.org/drawingml/2006/main" name="Office-tema">
  <a:themeElements>
    <a:clrScheme name="FSR farver 2020">
      <a:dk1>
        <a:srgbClr val="14143C"/>
      </a:dk1>
      <a:lt1>
        <a:sysClr val="window" lastClr="FFFFFF"/>
      </a:lt1>
      <a:dk2>
        <a:srgbClr val="323F4F"/>
      </a:dk2>
      <a:lt2>
        <a:srgbClr val="CEB481"/>
      </a:lt2>
      <a:accent1>
        <a:srgbClr val="14143C"/>
      </a:accent1>
      <a:accent2>
        <a:srgbClr val="D2E9F3"/>
      </a:accent2>
      <a:accent3>
        <a:srgbClr val="B7B5AA"/>
      </a:accent3>
      <a:accent4>
        <a:srgbClr val="F1F0EE"/>
      </a:accent4>
      <a:accent5>
        <a:srgbClr val="CEB481"/>
      </a:accent5>
      <a:accent6>
        <a:srgbClr val="2C2C37"/>
      </a:accent6>
      <a:hlink>
        <a:srgbClr val="CEB481"/>
      </a:hlink>
      <a:folHlink>
        <a:srgbClr val="D2E9F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5" id="{A990CC9C-6D19-436B-8CBA-CC1BFC4D8A6A}" vid="{DEDFA213-09B0-4C16-BD6D-B05428CAC66B}"/>
    </a:ext>
  </a:extLst>
</a:theme>
</file>

<file path=ppt/theme/theme2.xml><?xml version="1.0" encoding="utf-8"?>
<a:theme xmlns:a="http://schemas.openxmlformats.org/drawingml/2006/main" name="1_FSR - forside med f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5" id="{A990CC9C-6D19-436B-8CBA-CC1BFC4D8A6A}" vid="{7F7322C1-B011-4C05-B418-AFFFF4EAAEA6}"/>
    </a:ext>
  </a:extLst>
</a:theme>
</file>

<file path=ppt/theme/theme3.xml><?xml version="1.0" encoding="utf-8"?>
<a:theme xmlns:a="http://schemas.openxmlformats.org/drawingml/2006/main" name="1_Office-tema">
  <a:themeElements>
    <a:clrScheme name="FSR farver 2020">
      <a:dk1>
        <a:srgbClr val="14143C"/>
      </a:dk1>
      <a:lt1>
        <a:sysClr val="window" lastClr="FFFFFF"/>
      </a:lt1>
      <a:dk2>
        <a:srgbClr val="323F4F"/>
      </a:dk2>
      <a:lt2>
        <a:srgbClr val="CEB481"/>
      </a:lt2>
      <a:accent1>
        <a:srgbClr val="14143C"/>
      </a:accent1>
      <a:accent2>
        <a:srgbClr val="D2E9F3"/>
      </a:accent2>
      <a:accent3>
        <a:srgbClr val="B7B5AA"/>
      </a:accent3>
      <a:accent4>
        <a:srgbClr val="F1F0EE"/>
      </a:accent4>
      <a:accent5>
        <a:srgbClr val="CEB481"/>
      </a:accent5>
      <a:accent6>
        <a:srgbClr val="2C2C37"/>
      </a:accent6>
      <a:hlink>
        <a:srgbClr val="CEB481"/>
      </a:hlink>
      <a:folHlink>
        <a:srgbClr val="D2E9F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5" id="{A990CC9C-6D19-436B-8CBA-CC1BFC4D8A6A}" vid="{DEDFA213-09B0-4C16-BD6D-B05428CAC66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3770</Words>
  <Application>Microsoft Office PowerPoint</Application>
  <PresentationFormat>Widescreen</PresentationFormat>
  <Paragraphs>408</Paragraphs>
  <Slides>53</Slides>
  <Notes>3</Notes>
  <HiddenSlides>0</HiddenSlides>
  <MMClips>0</MMClips>
  <ScaleCrop>false</ScaleCrop>
  <HeadingPairs>
    <vt:vector size="6" baseType="variant">
      <vt:variant>
        <vt:lpstr>Benyttede skrifttyper</vt:lpstr>
      </vt:variant>
      <vt:variant>
        <vt:i4>12</vt:i4>
      </vt:variant>
      <vt:variant>
        <vt:lpstr>Tema</vt:lpstr>
      </vt:variant>
      <vt:variant>
        <vt:i4>3</vt:i4>
      </vt:variant>
      <vt:variant>
        <vt:lpstr>Slidetitler</vt:lpstr>
      </vt:variant>
      <vt:variant>
        <vt:i4>53</vt:i4>
      </vt:variant>
    </vt:vector>
  </HeadingPairs>
  <TitlesOfParts>
    <vt:vector size="68" baseType="lpstr">
      <vt:lpstr>Arial</vt:lpstr>
      <vt:lpstr>Calibri</vt:lpstr>
      <vt:lpstr>Calibri Light</vt:lpstr>
      <vt:lpstr>Calibri tekst</vt:lpstr>
      <vt:lpstr>Courier New</vt:lpstr>
      <vt:lpstr>Franklin Gothic Book</vt:lpstr>
      <vt:lpstr>Franklin Gothic Demi</vt:lpstr>
      <vt:lpstr>Franklin Gothic Heavy</vt:lpstr>
      <vt:lpstr>Symbol</vt:lpstr>
      <vt:lpstr>Verdana</vt:lpstr>
      <vt:lpstr>Verdana (Overskrifter)</vt:lpstr>
      <vt:lpstr>Wingdings</vt:lpstr>
      <vt:lpstr>Office-tema</vt:lpstr>
      <vt:lpstr>1_FSR - forside med foto</vt:lpstr>
      <vt:lpstr>1_Office-tema</vt:lpstr>
      <vt:lpstr>Ordinær generalforsamling 2020</vt:lpstr>
      <vt:lpstr>Dagsorden</vt:lpstr>
      <vt:lpstr>Pkt. 1: Valg af dirigent</vt:lpstr>
      <vt:lpstr>Pkt. 2: Beretning fra bestyrelsen</vt:lpstr>
      <vt:lpstr>Politikernes fokus på tillid og ordentlighed</vt:lpstr>
      <vt:lpstr>COVID-19</vt:lpstr>
      <vt:lpstr>Revisionspligten til politisk genforhandling</vt:lpstr>
      <vt:lpstr>Liberalisering af erhvervsjuridiske ydelser</vt:lpstr>
      <vt:lpstr>Paradigmeskifte i kvalitetskontrollen</vt:lpstr>
      <vt:lpstr>Værne om branchens omdømme </vt:lpstr>
      <vt:lpstr>Revisors rolle i den grønne omstilling</vt:lpstr>
      <vt:lpstr>En digital parat revisorbranche</vt:lpstr>
      <vt:lpstr>Uddannelse</vt:lpstr>
      <vt:lpstr>Et stærkt FSR – også i fremtiden</vt:lpstr>
      <vt:lpstr>Pkt. 3: Beretning fra Responsumudvalget</vt:lpstr>
      <vt:lpstr>Responsumudvalget </vt:lpstr>
      <vt:lpstr>Responsumudvalgets medlemmer</vt:lpstr>
      <vt:lpstr>Responsumudvalgets arbejde</vt:lpstr>
      <vt:lpstr>Aftalebrev</vt:lpstr>
      <vt:lpstr>Ledelsens ansvar kontra revisors ansvar</vt:lpstr>
      <vt:lpstr>"Totalrådgiver"-begrebet og forventningskløften ml. kunde og revisor</vt:lpstr>
      <vt:lpstr>Pkt. 4: Regnskab for det forløbne regnskabsår</vt:lpstr>
      <vt:lpstr>Årsrapport 2019/20  </vt:lpstr>
      <vt:lpstr>Årsrapport 2019/20  </vt:lpstr>
      <vt:lpstr>Årsrapport 2019/20  Udvikling i medlemsbasen</vt:lpstr>
      <vt:lpstr>Årsrapport 2019/20  omsætning</vt:lpstr>
      <vt:lpstr>Årsrapport 2019/20  Indtægter</vt:lpstr>
      <vt:lpstr>Årsrapport 2019/20  Omkostningsstruktur</vt:lpstr>
      <vt:lpstr>Godkendelse af årsrapport</vt:lpstr>
      <vt:lpstr>Pkt. 5: Forslag til vedtægtsændringer fremsat af bestyrelsen</vt:lpstr>
      <vt:lpstr>FSR et spejl af revisorbranchen  - begrundelse for vedtægtsændring</vt:lpstr>
      <vt:lpstr>FSR et spejl af revisorbranchen  - forslag til ny vedtægt (I/II)</vt:lpstr>
      <vt:lpstr>FSR et spejl af revisorbranchen  - forslag til ny vedtægt (II/II)</vt:lpstr>
      <vt:lpstr>Godkendelse af forslag til vedtægtsændring</vt:lpstr>
      <vt:lpstr>Pkt. 6: Forelæggelse af budgetoverslag samt forslag til kontingent for det kommende regnskabsår</vt:lpstr>
      <vt:lpstr>Budget 2020/2021</vt:lpstr>
      <vt:lpstr>Forslag til kontingent</vt:lpstr>
      <vt:lpstr>Forslag til kontingent</vt:lpstr>
      <vt:lpstr>Godkendelse af budgetoverslag samt forslag til kontingent for det kommende regnskabsår</vt:lpstr>
      <vt:lpstr>Pkt. 7: Forslag fremsat af medlemmerne</vt:lpstr>
      <vt:lpstr>Pkt. 8: Valg af formand</vt:lpstr>
      <vt:lpstr>Pkt. 8: Valg af formand</vt:lpstr>
      <vt:lpstr>Godkendelse af valg af ny formand for FSR – danske revisorer</vt:lpstr>
      <vt:lpstr>Pkt. 9: Valg af bestyrelsesmedlemmer</vt:lpstr>
      <vt:lpstr>Pkt. 9: Valg af bestyrelsesmedlemmer</vt:lpstr>
      <vt:lpstr>Godkendelse af valg af bestyrelsesmedlemmer</vt:lpstr>
      <vt:lpstr>Pkt. 10: Valg af medlemmer til Responsumudvalget</vt:lpstr>
      <vt:lpstr>Pkt. 10: Valg af medlemmer til Responsumudvalget</vt:lpstr>
      <vt:lpstr>Godkendelse af valg af til Responsumudvalget</vt:lpstr>
      <vt:lpstr>Pkt. 11: Valg revisor og revisorsuppleanter</vt:lpstr>
      <vt:lpstr>Pkt. 11: Valg revisor og revisorsuppleanter</vt:lpstr>
      <vt:lpstr>Godkendelse af valg af revisor og revisorsuppleanter</vt:lpstr>
      <vt:lpstr>Pkt. 12: Eventuelt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Ordinær Generalforsamling 2020</dc:title>
  <dc:creator>Peter Lyng Høiberg</dc:creator>
  <cp:lastModifiedBy>Peter Lyng Høiberg</cp:lastModifiedBy>
  <cp:revision>28</cp:revision>
  <cp:lastPrinted>2020-09-17T08:58:53Z</cp:lastPrinted>
  <dcterms:created xsi:type="dcterms:W3CDTF">2020-09-16T13:48:29Z</dcterms:created>
  <dcterms:modified xsi:type="dcterms:W3CDTF">2020-10-01T07:56:14Z</dcterms:modified>
</cp:coreProperties>
</file>